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276" r:id="rId2"/>
    <p:sldId id="2277" r:id="rId3"/>
    <p:sldId id="2309" r:id="rId4"/>
    <p:sldId id="670" r:id="rId5"/>
    <p:sldId id="706" r:id="rId6"/>
    <p:sldId id="769" r:id="rId7"/>
    <p:sldId id="814" r:id="rId8"/>
    <p:sldId id="2312" r:id="rId9"/>
    <p:sldId id="310" r:id="rId10"/>
    <p:sldId id="708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2313" r:id="rId25"/>
    <p:sldId id="2316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  <p:sldId id="799" r:id="rId37"/>
    <p:sldId id="812" r:id="rId38"/>
    <p:sldId id="813" r:id="rId39"/>
    <p:sldId id="797" r:id="rId40"/>
    <p:sldId id="798" r:id="rId41"/>
    <p:sldId id="2314" r:id="rId42"/>
    <p:sldId id="2317" r:id="rId43"/>
    <p:sldId id="804" r:id="rId44"/>
    <p:sldId id="800" r:id="rId45"/>
    <p:sldId id="805" r:id="rId46"/>
    <p:sldId id="806" r:id="rId47"/>
    <p:sldId id="807" r:id="rId48"/>
    <p:sldId id="808" r:id="rId49"/>
    <p:sldId id="809" r:id="rId50"/>
    <p:sldId id="2315" r:id="rId51"/>
    <p:sldId id="2318" r:id="rId52"/>
    <p:sldId id="815" r:id="rId53"/>
    <p:sldId id="816" r:id="rId54"/>
    <p:sldId id="2323" r:id="rId55"/>
    <p:sldId id="2319" r:id="rId56"/>
    <p:sldId id="2321" r:id="rId57"/>
    <p:sldId id="2322" r:id="rId58"/>
    <p:sldId id="817" r:id="rId59"/>
    <p:sldId id="2311" r:id="rId60"/>
  </p:sldIdLst>
  <p:sldSz cx="9906000" cy="6858000" type="A4"/>
  <p:notesSz cx="6797675" cy="9926638"/>
  <p:defaultTextStyle>
    <a:defPPr>
      <a:defRPr lang="ko-KR"/>
    </a:defPPr>
    <a:lvl1pPr marL="0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4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0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06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40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76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11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46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81" algn="l" defTabSz="91407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A0CD02E-5E91-4E09-A734-36720CB4D84F}">
          <p14:sldIdLst>
            <p14:sldId id="2276"/>
            <p14:sldId id="2277"/>
            <p14:sldId id="2309"/>
            <p14:sldId id="670"/>
            <p14:sldId id="706"/>
            <p14:sldId id="769"/>
            <p14:sldId id="814"/>
            <p14:sldId id="2312"/>
            <p14:sldId id="310"/>
            <p14:sldId id="708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2313"/>
            <p14:sldId id="2316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9"/>
            <p14:sldId id="812"/>
            <p14:sldId id="813"/>
            <p14:sldId id="797"/>
            <p14:sldId id="798"/>
            <p14:sldId id="2314"/>
            <p14:sldId id="2317"/>
            <p14:sldId id="804"/>
            <p14:sldId id="800"/>
            <p14:sldId id="805"/>
            <p14:sldId id="806"/>
            <p14:sldId id="807"/>
            <p14:sldId id="808"/>
            <p14:sldId id="809"/>
            <p14:sldId id="2315"/>
            <p14:sldId id="2318"/>
            <p14:sldId id="815"/>
            <p14:sldId id="816"/>
            <p14:sldId id="2323"/>
            <p14:sldId id="2319"/>
            <p14:sldId id="2321"/>
            <p14:sldId id="2322"/>
            <p14:sldId id="817"/>
            <p14:sldId id="2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orient="horz" pos="347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294">
          <p15:clr>
            <a:srgbClr val="A4A3A4"/>
          </p15:clr>
        </p15:guide>
        <p15:guide id="5" orient="horz" pos="1026">
          <p15:clr>
            <a:srgbClr val="A4A3A4"/>
          </p15:clr>
        </p15:guide>
        <p15:guide id="6" pos="2122">
          <p15:clr>
            <a:srgbClr val="A4A3A4"/>
          </p15:clr>
        </p15:guide>
        <p15:guide id="7" pos="988">
          <p15:clr>
            <a:srgbClr val="A4A3A4"/>
          </p15:clr>
        </p15:guide>
        <p15:guide id="8" pos="4118">
          <p15:clr>
            <a:srgbClr val="A4A3A4"/>
          </p15:clr>
        </p15:guide>
        <p15:guide id="9" pos="16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00"/>
    <a:srgbClr val="FF6600"/>
    <a:srgbClr val="A50021"/>
    <a:srgbClr val="DDDDDD"/>
    <a:srgbClr val="F2F2F2"/>
    <a:srgbClr val="D0D7EC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5" autoAdjust="0"/>
    <p:restoredTop sz="39431" autoAdjust="0"/>
  </p:normalViewPr>
  <p:slideViewPr>
    <p:cSldViewPr snapToObjects="1" showGuides="1">
      <p:cViewPr varScale="1">
        <p:scale>
          <a:sx n="142" d="100"/>
          <a:sy n="142" d="100"/>
        </p:scale>
        <p:origin x="1832" y="176"/>
      </p:cViewPr>
      <p:guideLst>
        <p:guide orient="horz" pos="845"/>
        <p:guide orient="horz" pos="3475"/>
        <p:guide orient="horz" pos="4156"/>
        <p:guide orient="horz" pos="3294"/>
        <p:guide orient="horz" pos="1026"/>
        <p:guide pos="2122"/>
        <p:guide pos="988"/>
        <p:guide pos="4118"/>
        <p:guide pos="16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6" d="100"/>
          <a:sy n="76" d="100"/>
        </p:scale>
        <p:origin x="-3990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332"/>
          </a:xfrm>
          <a:prstGeom prst="rect">
            <a:avLst/>
          </a:prstGeom>
        </p:spPr>
        <p:txBody>
          <a:bodyPr vert="horz" lIns="91571" tIns="45785" rIns="91571" bIns="4578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332"/>
          </a:xfrm>
          <a:prstGeom prst="rect">
            <a:avLst/>
          </a:prstGeom>
        </p:spPr>
        <p:txBody>
          <a:bodyPr vert="horz" lIns="91571" tIns="45785" rIns="91571" bIns="45785" rtlCol="0"/>
          <a:lstStyle>
            <a:lvl1pPr algn="r">
              <a:defRPr sz="1200"/>
            </a:lvl1pPr>
          </a:lstStyle>
          <a:p>
            <a:fld id="{A587C6BF-98E6-40ED-AEC5-AA9EAD06A2E8}" type="datetimeFigureOut">
              <a:rPr lang="ko-KR" altLang="en-US" smtClean="0"/>
              <a:t>2021. 5. 9.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2950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1" tIns="45785" rIns="91571" bIns="4578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8"/>
          </a:xfrm>
          <a:prstGeom prst="rect">
            <a:avLst/>
          </a:prstGeom>
        </p:spPr>
        <p:txBody>
          <a:bodyPr vert="horz" lIns="91571" tIns="45785" rIns="91571" bIns="4578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945660" cy="496332"/>
          </a:xfrm>
          <a:prstGeom prst="rect">
            <a:avLst/>
          </a:prstGeom>
        </p:spPr>
        <p:txBody>
          <a:bodyPr vert="horz" lIns="91571" tIns="45785" rIns="91571" bIns="4578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6"/>
            <a:ext cx="2945660" cy="496332"/>
          </a:xfrm>
          <a:prstGeom prst="rect">
            <a:avLst/>
          </a:prstGeom>
        </p:spPr>
        <p:txBody>
          <a:bodyPr vert="horz" lIns="91571" tIns="45785" rIns="91571" bIns="45785" rtlCol="0" anchor="b"/>
          <a:lstStyle>
            <a:lvl1pPr algn="r">
              <a:defRPr sz="1200"/>
            </a:lvl1pPr>
          </a:lstStyle>
          <a:p>
            <a:fld id="{DED2ADA5-7178-4C04-A65E-8A06058308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34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70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06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40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76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11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46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81" algn="l" defTabSz="914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46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01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71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0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17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70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41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30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7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823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61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3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22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6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4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3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88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20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13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74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5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57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10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32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96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56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96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90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92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49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1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049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3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5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7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9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9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2ADA5-7178-4C04-A65E-8A06058308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7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1838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66048" cy="3693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5" name="평행 사변형 4"/>
          <p:cNvSpPr/>
          <p:nvPr userDrawn="1"/>
        </p:nvSpPr>
        <p:spPr>
          <a:xfrm>
            <a:off x="273052" y="634162"/>
            <a:ext cx="9359900" cy="58536"/>
          </a:xfrm>
          <a:prstGeom prst="parallelogram">
            <a:avLst>
              <a:gd name="adj" fmla="val 152025"/>
            </a:avLst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5314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  <a:lvl2pPr marL="457034" indent="0">
              <a:buFontTx/>
              <a:buNone/>
              <a:defRPr sz="2400"/>
            </a:lvl2pPr>
            <a:lvl3pPr marL="914070" indent="0">
              <a:buFontTx/>
              <a:buNone/>
              <a:defRPr sz="1800"/>
            </a:lvl3pPr>
            <a:lvl4pPr marL="1371106" indent="0">
              <a:buFontTx/>
              <a:buNone/>
              <a:defRPr sz="1500"/>
            </a:lvl4pPr>
            <a:lvl5pPr marL="1828141" indent="0">
              <a:buFontTx/>
              <a:buNone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7019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66048" cy="3693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5" name="평행 사변형 4"/>
          <p:cNvSpPr/>
          <p:nvPr userDrawn="1"/>
        </p:nvSpPr>
        <p:spPr>
          <a:xfrm>
            <a:off x="273052" y="634162"/>
            <a:ext cx="9359900" cy="58536"/>
          </a:xfrm>
          <a:prstGeom prst="parallelogram">
            <a:avLst>
              <a:gd name="adj" fmla="val 152025"/>
            </a:avLst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5314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  <a:lvl2pPr marL="457034" indent="0">
              <a:buFontTx/>
              <a:buNone/>
              <a:defRPr sz="2400"/>
            </a:lvl2pPr>
            <a:lvl3pPr marL="914070" indent="0">
              <a:buFontTx/>
              <a:buNone/>
              <a:defRPr sz="1800"/>
            </a:lvl3pPr>
            <a:lvl4pPr marL="1371106" indent="0">
              <a:buFontTx/>
              <a:buNone/>
              <a:defRPr sz="1500"/>
            </a:lvl4pPr>
            <a:lvl5pPr marL="1828141" indent="0">
              <a:buFontTx/>
              <a:buNone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00025"/>
            <a:ext cx="3816425" cy="369888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8178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66048" cy="3693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5" name="평행 사변형 4"/>
          <p:cNvSpPr/>
          <p:nvPr userDrawn="1"/>
        </p:nvSpPr>
        <p:spPr>
          <a:xfrm>
            <a:off x="273052" y="634162"/>
            <a:ext cx="9359900" cy="58536"/>
          </a:xfrm>
          <a:prstGeom prst="parallelogram">
            <a:avLst>
              <a:gd name="adj" fmla="val 152025"/>
            </a:avLst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5314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  <a:lvl2pPr marL="457034" indent="0">
              <a:buFontTx/>
              <a:buNone/>
              <a:defRPr sz="2400"/>
            </a:lvl2pPr>
            <a:lvl3pPr marL="914070" indent="0">
              <a:buFontTx/>
              <a:buNone/>
              <a:defRPr sz="1800"/>
            </a:lvl3pPr>
            <a:lvl4pPr marL="1371106" indent="0">
              <a:buFontTx/>
              <a:buNone/>
              <a:defRPr sz="1500"/>
            </a:lvl4pPr>
            <a:lvl5pPr marL="1828141" indent="0">
              <a:buFontTx/>
              <a:buNone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00026"/>
            <a:ext cx="3816425" cy="191380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1">
                <a:latin typeface="+mn-ea"/>
                <a:ea typeface="+mn-ea"/>
              </a:defRPr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45088" y="391406"/>
            <a:ext cx="3816425" cy="238303"/>
          </a:xfrm>
        </p:spPr>
        <p:txBody>
          <a:bodyPr anchor="ctr">
            <a:noAutofit/>
          </a:bodyPr>
          <a:lstStyle>
            <a:lvl1pPr marL="0" indent="0" algn="r">
              <a:buNone/>
              <a:defRPr sz="1400" b="1">
                <a:latin typeface="+mn-ea"/>
                <a:ea typeface="+mn-ea"/>
              </a:defRPr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4922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6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0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843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7" tIns="45704" rIns="91407" bIns="4570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horz" lIns="91407" tIns="45704" rIns="91407" bIns="4570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726020" y="6525344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fld id="{C963C69E-8F83-4C65-82A3-4ED0C7D516E2}" type="slidenum">
              <a:rPr lang="ko-KR" altLang="en-US" sz="1000" smtClean="0">
                <a:solidFill>
                  <a:schemeClr val="tx1"/>
                </a:solidFill>
                <a:latin typeface="+mn-ea"/>
                <a:ea typeface="+mn-ea"/>
              </a:rPr>
              <a:t>‹#›</a:t>
            </a:fld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endParaRPr lang="ko-KR" altLang="en-US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10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</p:sldLayoutIdLst>
  <p:hf sldNum="0" hdr="0" ftr="0" dt="0"/>
  <p:txStyles>
    <p:titleStyle>
      <a:lvl1pPr algn="ctr" defTabSz="91407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6" indent="-342776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2" indent="-285648" algn="l" defTabSz="9140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88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22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58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94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28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64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98" indent="-228517" algn="l" defTabSz="9140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4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0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6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40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76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11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46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81" algn="l" defTabSz="9140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ory-git.cloudzcp.io/amf-team/sam-zcp-lab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ory-git.cloudzcp.io/amf-team/sam-zcp-la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actory-git.cloudzcp.io/amf-team/sam-zcp-lab.gi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-docs.github.io/zcp/cic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du01.cloudzcp.i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factory-git.cloudzcp.io/amf-team/awesome-shopping/src/branch/master/jenkins-pipeline/de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6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Cloud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그룹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 T.F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1675818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6524"/>
            <a:ext cx="9906000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Cloud Z CP CICD</a:t>
            </a:r>
            <a:endParaRPr kumimoji="0" lang="ko-KR" altLang="en-US" sz="40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6584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Create Harbor Project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830429"/>
          </a:xfrm>
        </p:spPr>
        <p:txBody>
          <a:bodyPr/>
          <a:lstStyle/>
          <a:p>
            <a:r>
              <a:rPr lang="en-US" altLang="ko-KR" sz="1200" b="0" dirty="0">
                <a:latin typeface="+mn-ea"/>
              </a:rPr>
              <a:t>What is Harbor?</a:t>
            </a:r>
            <a:br>
              <a:rPr lang="en-US" altLang="ko-KR" sz="1200" b="0" dirty="0">
                <a:latin typeface="+mn-ea"/>
              </a:rPr>
            </a:br>
            <a:r>
              <a:rPr lang="en-US" altLang="ko-KR" sz="1200" b="0" dirty="0">
                <a:latin typeface="+mn-ea"/>
              </a:rPr>
              <a:t>Harbor</a:t>
            </a:r>
            <a:r>
              <a:rPr lang="ko-KR" altLang="en-US" sz="1200" b="0" dirty="0">
                <a:latin typeface="+mn-ea"/>
              </a:rPr>
              <a:t>는 역할 기반 접근 제어</a:t>
            </a:r>
            <a:r>
              <a:rPr lang="en-US" altLang="ko-KR" sz="1200" b="0" dirty="0">
                <a:latin typeface="+mn-ea"/>
              </a:rPr>
              <a:t>, </a:t>
            </a:r>
            <a:r>
              <a:rPr lang="ko-KR" altLang="en-US" sz="1200" b="0" dirty="0">
                <a:latin typeface="+mn-ea"/>
              </a:rPr>
              <a:t>이미지 취약점 스캐닝</a:t>
            </a:r>
            <a:r>
              <a:rPr lang="en-US" altLang="ko-KR" sz="1200" b="0" dirty="0">
                <a:latin typeface="+mn-ea"/>
              </a:rPr>
              <a:t>, </a:t>
            </a:r>
            <a:r>
              <a:rPr lang="ko-KR" altLang="en-US" sz="1200" b="0" dirty="0">
                <a:latin typeface="+mn-ea"/>
              </a:rPr>
              <a:t>이미지 서명 등의 기능을 갖춘 오픈소스 컨테이너 이미지 레지스트리입니다</a:t>
            </a:r>
            <a:r>
              <a:rPr lang="en-US" altLang="ko-KR" sz="1200" b="0" dirty="0">
                <a:latin typeface="+mn-ea"/>
              </a:rPr>
              <a:t>. CNCF Incubating </a:t>
            </a:r>
            <a:r>
              <a:rPr lang="ko-KR" altLang="en-US" sz="1200" b="0" dirty="0">
                <a:latin typeface="+mn-ea"/>
              </a:rPr>
              <a:t>프로젝트인 </a:t>
            </a:r>
            <a:r>
              <a:rPr lang="en-US" altLang="ko-KR" sz="1200" b="0" dirty="0">
                <a:latin typeface="+mn-ea"/>
              </a:rPr>
              <a:t>Harbor</a:t>
            </a:r>
            <a:r>
              <a:rPr lang="ko-KR" altLang="en-US" sz="1200" b="0" dirty="0">
                <a:latin typeface="+mn-ea"/>
              </a:rPr>
              <a:t>는</a:t>
            </a:r>
            <a:r>
              <a:rPr lang="en-US" altLang="ko-KR" sz="1200" b="0" dirty="0">
                <a:latin typeface="+mn-ea"/>
              </a:rPr>
              <a:t>, Kubernetes</a:t>
            </a:r>
            <a:r>
              <a:rPr lang="ko-KR" altLang="en-US" sz="1200" b="0" dirty="0">
                <a:latin typeface="+mn-ea"/>
              </a:rPr>
              <a:t>와 </a:t>
            </a:r>
            <a:r>
              <a:rPr lang="en-US" altLang="ko-KR" sz="1200" b="0" dirty="0">
                <a:latin typeface="+mn-ea"/>
              </a:rPr>
              <a:t>Docker</a:t>
            </a:r>
            <a:r>
              <a:rPr lang="ko-KR" altLang="en-US" sz="1200" b="0" dirty="0">
                <a:latin typeface="+mn-ea"/>
              </a:rPr>
              <a:t>와 같은 </a:t>
            </a:r>
            <a:r>
              <a:rPr lang="ko-KR" altLang="en-US" sz="1200" b="0" dirty="0" err="1">
                <a:latin typeface="+mn-ea"/>
              </a:rPr>
              <a:t>클라우드</a:t>
            </a:r>
            <a:r>
              <a:rPr lang="ko-KR" altLang="en-US" sz="1200" b="0" dirty="0">
                <a:latin typeface="+mn-ea"/>
              </a:rPr>
              <a:t> </a:t>
            </a:r>
            <a:r>
              <a:rPr lang="ko-KR" altLang="en-US" sz="1200" b="0" dirty="0" err="1">
                <a:latin typeface="+mn-ea"/>
              </a:rPr>
              <a:t>네이티브</a:t>
            </a:r>
            <a:r>
              <a:rPr lang="ko-KR" altLang="en-US" sz="1200" b="0" dirty="0">
                <a:latin typeface="+mn-ea"/>
              </a:rPr>
              <a:t> 플랫폼에서 이미지를 안전하고 일관적으로 관리할 수 있는 </a:t>
            </a:r>
            <a:r>
              <a:rPr lang="ko-KR" altLang="en-US" sz="1200" b="0" dirty="0" err="1">
                <a:latin typeface="+mn-ea"/>
              </a:rPr>
              <a:t>컴플라이언스와</a:t>
            </a:r>
            <a:r>
              <a:rPr lang="ko-KR" altLang="en-US" sz="1200" b="0" dirty="0">
                <a:latin typeface="+mn-ea"/>
              </a:rPr>
              <a:t> 성능</a:t>
            </a:r>
            <a:r>
              <a:rPr lang="en-US" altLang="ko-KR" sz="1200" b="0" dirty="0">
                <a:latin typeface="+mn-ea"/>
              </a:rPr>
              <a:t>, </a:t>
            </a:r>
            <a:r>
              <a:rPr lang="ko-KR" altLang="en-US" sz="1200" b="0" dirty="0">
                <a:latin typeface="+mn-ea"/>
              </a:rPr>
              <a:t>상호 </a:t>
            </a:r>
            <a:r>
              <a:rPr lang="ko-KR" altLang="en-US" sz="1200" b="0" dirty="0" err="1">
                <a:latin typeface="+mn-ea"/>
              </a:rPr>
              <a:t>운영성을</a:t>
            </a:r>
            <a:r>
              <a:rPr lang="ko-KR" altLang="en-US" sz="1200" b="0" dirty="0">
                <a:latin typeface="+mn-ea"/>
              </a:rPr>
              <a:t> 제공합니다</a:t>
            </a:r>
            <a:endParaRPr lang="en-US" altLang="ko-KR" sz="1200" b="0" dirty="0">
              <a:latin typeface="+mn-ea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Harbor</a:t>
            </a:r>
            <a:endParaRPr lang="ko-KR" altLang="en-US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416496" y="1831566"/>
            <a:ext cx="9305058" cy="830429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Left menu &gt; Image Registry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Harbor Login(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없을 경우 생성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32" y="2780928"/>
            <a:ext cx="3816424" cy="316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9DC126-AAA3-B444-BF8D-0ED5D77D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754412"/>
            <a:ext cx="2030072" cy="31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6584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Create Harbor Project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Harbor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2" y="1268760"/>
            <a:ext cx="5916513" cy="51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9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6584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Create Harbor Project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Harbor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b="0" dirty="0">
                <a:latin typeface="+mn-ea"/>
              </a:rPr>
              <a:t>좌측 메뉴에서 </a:t>
            </a:r>
            <a:r>
              <a:rPr lang="en-US" altLang="ko-KR" b="0" dirty="0">
                <a:latin typeface="+mn-ea"/>
              </a:rPr>
              <a:t>Project &gt; NEW PROJECT </a:t>
            </a:r>
            <a:r>
              <a:rPr lang="ko-KR" altLang="en-US" b="0" dirty="0">
                <a:latin typeface="+mn-ea"/>
              </a:rPr>
              <a:t>클릭</a:t>
            </a:r>
            <a:endParaRPr lang="en-US" altLang="ko-KR" b="0" dirty="0">
              <a:latin typeface="+mn-ea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b="0" dirty="0">
                <a:latin typeface="+mn-ea"/>
              </a:rPr>
              <a:t>Project Name </a:t>
            </a:r>
            <a:r>
              <a:rPr lang="ko-KR" altLang="en-US" b="0" dirty="0">
                <a:latin typeface="+mn-ea"/>
              </a:rPr>
              <a:t>입력 후 </a:t>
            </a:r>
            <a:r>
              <a:rPr lang="en-US" altLang="ko-KR" b="0" dirty="0">
                <a:latin typeface="+mn-ea"/>
              </a:rPr>
              <a:t>OK  </a:t>
            </a:r>
            <a:r>
              <a:rPr lang="ko-KR" altLang="en-US" b="0" dirty="0">
                <a:latin typeface="+mn-ea"/>
              </a:rPr>
              <a:t>클릭 </a:t>
            </a:r>
            <a:r>
              <a:rPr lang="en-US" altLang="ko-KR" b="0" dirty="0">
                <a:latin typeface="+mn-ea"/>
              </a:rPr>
              <a:t>(Project</a:t>
            </a:r>
            <a:r>
              <a:rPr lang="ko-KR" altLang="en-US" b="0" dirty="0">
                <a:latin typeface="+mn-ea"/>
              </a:rPr>
              <a:t>명은 </a:t>
            </a:r>
            <a:r>
              <a:rPr lang="en-US" altLang="ko-KR" b="0" dirty="0">
                <a:latin typeface="+mn-ea"/>
              </a:rPr>
              <a:t>Docker Image </a:t>
            </a:r>
            <a:r>
              <a:rPr lang="ko-KR" altLang="en-US" b="0" dirty="0">
                <a:latin typeface="+mn-ea"/>
              </a:rPr>
              <a:t>명의 </a:t>
            </a:r>
            <a:r>
              <a:rPr lang="en-US" altLang="ko-KR" b="0" dirty="0">
                <a:latin typeface="+mn-ea"/>
              </a:rPr>
              <a:t>Namespace</a:t>
            </a:r>
            <a:r>
              <a:rPr lang="ko-KR" altLang="en-US" b="0" dirty="0">
                <a:latin typeface="+mn-ea"/>
              </a:rPr>
              <a:t>로 사용됨</a:t>
            </a:r>
            <a:r>
              <a:rPr lang="en-US" altLang="ko-KR" b="0" dirty="0">
                <a:latin typeface="+mn-ea"/>
              </a:rPr>
              <a:t>.</a:t>
            </a:r>
            <a:endParaRPr lang="ko-KR" altLang="en-US" b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2" y="1714463"/>
            <a:ext cx="8960768" cy="45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242552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 Create Kubernetes Secret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14405"/>
          </a:xfrm>
        </p:spPr>
        <p:txBody>
          <a:bodyPr/>
          <a:lstStyle/>
          <a:p>
            <a:r>
              <a:rPr lang="en-US" altLang="ko-KR" sz="1200" b="0" dirty="0">
                <a:latin typeface="+mn-ea"/>
              </a:rPr>
              <a:t>What is </a:t>
            </a:r>
            <a:r>
              <a:rPr lang="en-US" altLang="ko-KR" sz="1200" b="0" dirty="0" err="1">
                <a:latin typeface="+mn-ea"/>
              </a:rPr>
              <a:t>kubernetes</a:t>
            </a:r>
            <a:r>
              <a:rPr lang="en-US" altLang="ko-KR" sz="1200" b="0" dirty="0">
                <a:latin typeface="+mn-ea"/>
              </a:rPr>
              <a:t> secret?</a:t>
            </a:r>
          </a:p>
          <a:p>
            <a:r>
              <a:rPr lang="en-US" altLang="ko-KR" sz="1200" b="0" dirty="0">
                <a:latin typeface="+mn-ea"/>
              </a:rPr>
              <a:t>K8S Secret Harbor</a:t>
            </a:r>
            <a:r>
              <a:rPr lang="ko-KR" altLang="en-US" sz="1200" b="0" dirty="0">
                <a:latin typeface="+mn-ea"/>
              </a:rPr>
              <a:t>로부터 </a:t>
            </a:r>
            <a:r>
              <a:rPr lang="en-US" altLang="ko-KR" sz="1200" b="0" dirty="0">
                <a:latin typeface="+mn-ea"/>
              </a:rPr>
              <a:t>Docker Image</a:t>
            </a:r>
            <a:r>
              <a:rPr lang="ko-KR" altLang="en-US" sz="1200" b="0" dirty="0">
                <a:latin typeface="+mn-ea"/>
              </a:rPr>
              <a:t>를 받기 위해 필요한 권한 </a:t>
            </a:r>
            <a:r>
              <a:rPr lang="en-US" altLang="ko-KR" sz="1200" b="0" dirty="0">
                <a:latin typeface="+mn-ea"/>
              </a:rPr>
              <a:t>Token</a:t>
            </a:r>
            <a:r>
              <a:rPr lang="ko-KR" altLang="en-US" sz="1200" b="0" dirty="0">
                <a:latin typeface="+mn-ea"/>
              </a:rPr>
              <a:t>임</a:t>
            </a:r>
            <a:r>
              <a:rPr lang="en-US" altLang="ko-KR" sz="1200" b="0" dirty="0">
                <a:latin typeface="+mn-ea"/>
              </a:rPr>
              <a:t>.</a:t>
            </a:r>
            <a:br>
              <a:rPr lang="en-US" altLang="ko-KR" sz="1200" b="0" dirty="0">
                <a:latin typeface="+mn-ea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secret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4" y="2132856"/>
            <a:ext cx="8857553" cy="3673782"/>
          </a:xfrm>
          <a:prstGeom prst="rect">
            <a:avLst/>
          </a:prstGeom>
        </p:spPr>
      </p:pic>
      <p:sp>
        <p:nvSpPr>
          <p:cNvPr id="7" name="텍스트 개체 틀 1"/>
          <p:cNvSpPr txBox="1">
            <a:spLocks/>
          </p:cNvSpPr>
          <p:nvPr/>
        </p:nvSpPr>
        <p:spPr>
          <a:xfrm>
            <a:off x="341863" y="1505273"/>
            <a:ext cx="9305058" cy="614405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ko-KR" b="0" dirty="0">
                <a:latin typeface="+mn-ea"/>
              </a:rPr>
              <a:t>Left menu &gt; </a:t>
            </a:r>
            <a:r>
              <a:rPr lang="ko-KR" altLang="en-US" b="0" dirty="0">
                <a:latin typeface="+mn-ea"/>
              </a:rPr>
              <a:t>네임스페이스 </a:t>
            </a:r>
            <a:r>
              <a:rPr lang="en-US" altLang="ko-KR" b="0" dirty="0">
                <a:latin typeface="+mn-ea"/>
              </a:rPr>
              <a:t>&gt; </a:t>
            </a:r>
            <a:r>
              <a:rPr lang="ko-KR" altLang="en-US" b="0" dirty="0">
                <a:latin typeface="+mn-ea"/>
              </a:rPr>
              <a:t>자신의 </a:t>
            </a:r>
            <a:r>
              <a:rPr lang="en-US" altLang="ko-KR" b="0" dirty="0">
                <a:latin typeface="+mn-ea"/>
              </a:rPr>
              <a:t>namespace Click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0" dirty="0">
                <a:latin typeface="+mn-ea"/>
              </a:rPr>
              <a:t>Secret </a:t>
            </a:r>
            <a:r>
              <a:rPr lang="ko-KR" altLang="en-US" b="0" dirty="0">
                <a:latin typeface="+mn-ea"/>
              </a:rPr>
              <a:t>탭 선택 </a:t>
            </a:r>
            <a:r>
              <a:rPr lang="en-US" altLang="ko-KR" b="0" dirty="0">
                <a:latin typeface="+mn-ea"/>
              </a:rPr>
              <a:t>&gt; Secret </a:t>
            </a:r>
            <a:r>
              <a:rPr lang="ko-KR" altLang="en-US" b="0" dirty="0">
                <a:latin typeface="+mn-ea"/>
              </a:rPr>
              <a:t>추가 버튼 클릭</a:t>
            </a:r>
            <a:br>
              <a:rPr lang="en-US" altLang="ko-KR" sz="1200" b="0" dirty="0">
                <a:latin typeface="+mn-ea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64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242552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 Create Kubernetes Secret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secret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0" dirty="0">
                <a:latin typeface="+mn-ea"/>
              </a:rPr>
              <a:t>Secret Name </a:t>
            </a:r>
            <a:r>
              <a:rPr lang="ko-KR" altLang="en-US" b="0" dirty="0">
                <a:latin typeface="+mn-ea"/>
              </a:rPr>
              <a:t>입력</a:t>
            </a:r>
            <a:r>
              <a:rPr lang="en-US" altLang="ko-KR" b="0" dirty="0">
                <a:latin typeface="+mn-ea"/>
              </a:rPr>
              <a:t>, Secret Type Docker Registry Click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b="0" dirty="0">
                <a:latin typeface="+mn-ea"/>
              </a:rPr>
              <a:t>Docker-server, </a:t>
            </a:r>
            <a:r>
              <a:rPr lang="en-US" altLang="ko-KR" b="0" dirty="0" err="1">
                <a:latin typeface="+mn-ea"/>
              </a:rPr>
              <a:t>docker</a:t>
            </a:r>
            <a:r>
              <a:rPr lang="en-US" altLang="ko-KR" b="0" dirty="0">
                <a:latin typeface="+mn-ea"/>
              </a:rPr>
              <a:t>-username, </a:t>
            </a:r>
            <a:r>
              <a:rPr lang="en-US" altLang="ko-KR" b="0" dirty="0" err="1">
                <a:latin typeface="+mn-ea"/>
              </a:rPr>
              <a:t>docker</a:t>
            </a:r>
            <a:r>
              <a:rPr lang="en-US" altLang="ko-KR" b="0" dirty="0">
                <a:latin typeface="+mn-ea"/>
              </a:rPr>
              <a:t>-password, </a:t>
            </a:r>
            <a:r>
              <a:rPr lang="en-US" altLang="ko-KR" b="0" dirty="0" err="1">
                <a:latin typeface="+mn-ea"/>
              </a:rPr>
              <a:t>docker</a:t>
            </a:r>
            <a:r>
              <a:rPr lang="en-US" altLang="ko-KR" b="0" dirty="0">
                <a:latin typeface="+mn-ea"/>
              </a:rPr>
              <a:t>-email </a:t>
            </a:r>
            <a:r>
              <a:rPr lang="ko-KR" altLang="en-US" b="0" dirty="0">
                <a:latin typeface="+mn-ea"/>
              </a:rPr>
              <a:t>입력 후 등록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518E8C-D205-984A-A059-F717774C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1443411"/>
            <a:ext cx="4764756" cy="50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67218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 Setup SCM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SCM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3" y="1502982"/>
            <a:ext cx="1499566" cy="4540547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</a:rPr>
              <a:t>1. </a:t>
            </a:r>
            <a:r>
              <a:rPr lang="ko-KR" altLang="en-US" b="0" dirty="0">
                <a:latin typeface="+mn-ea"/>
              </a:rPr>
              <a:t>계정 생성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62" y="1476160"/>
            <a:ext cx="7500238" cy="451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67218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 Setup SCM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SCM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</a:rPr>
              <a:t>2. </a:t>
            </a:r>
            <a:r>
              <a:rPr lang="ko-KR" altLang="en-US" b="0" dirty="0">
                <a:latin typeface="+mn-ea"/>
              </a:rPr>
              <a:t>계정 연결 </a:t>
            </a:r>
            <a:r>
              <a:rPr lang="en-US" altLang="ko-KR" b="0" dirty="0">
                <a:latin typeface="+mn-ea"/>
              </a:rPr>
              <a:t>: console </a:t>
            </a:r>
            <a:r>
              <a:rPr lang="ko-KR" altLang="en-US" b="0" dirty="0">
                <a:latin typeface="+mn-ea"/>
              </a:rPr>
              <a:t>계정 연결 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352349"/>
            <a:ext cx="8111058" cy="47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0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67218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 Setup SCM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SCM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</a:rPr>
              <a:t>3. </a:t>
            </a:r>
            <a:r>
              <a:rPr lang="ko-KR" altLang="en-US" b="0" dirty="0">
                <a:latin typeface="+mn-ea"/>
              </a:rPr>
              <a:t>저장소 생성</a:t>
            </a:r>
            <a:endParaRPr lang="en-US" altLang="ko-KR" b="0" dirty="0">
              <a:latin typeface="+mn-ea"/>
            </a:endParaRPr>
          </a:p>
          <a:p>
            <a:r>
              <a:rPr lang="en-US" altLang="ko-KR" dirty="0"/>
              <a:t>  </a:t>
            </a:r>
            <a:r>
              <a:rPr lang="en-US" altLang="ko-KR" b="0" dirty="0"/>
              <a:t>Fork sample URL : </a:t>
            </a:r>
            <a:r>
              <a:rPr lang="en-US" altLang="ko-KR" b="0" dirty="0">
                <a:hlinkClick r:id="rId3"/>
              </a:rPr>
              <a:t>https://factory-git.cloudzcp.io/amf-team/sam-zcp-lab.git</a:t>
            </a:r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3B9E8-8670-CA47-9767-421EBF9F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5" y="1714463"/>
            <a:ext cx="8844609" cy="41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8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67218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 Setup SCM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SCM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FA8380-9D01-6643-AF49-AC672D4D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772816"/>
            <a:ext cx="3155976" cy="18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3E940C-E410-9847-A340-B6EF0C148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295" y="1700808"/>
            <a:ext cx="4627175" cy="406494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5BBF1A4-2885-2B46-88DF-5E3209377CE7}"/>
              </a:ext>
            </a:extLst>
          </p:cNvPr>
          <p:cNvSpPr/>
          <p:nvPr/>
        </p:nvSpPr>
        <p:spPr>
          <a:xfrm>
            <a:off x="704528" y="1484784"/>
            <a:ext cx="288032" cy="28803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ore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A30DEE-9C63-D343-B1B8-5174BDC2813C}"/>
              </a:ext>
            </a:extLst>
          </p:cNvPr>
          <p:cNvSpPr/>
          <p:nvPr/>
        </p:nvSpPr>
        <p:spPr>
          <a:xfrm>
            <a:off x="4616128" y="1484784"/>
            <a:ext cx="288032" cy="28803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ore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C021E16F-8788-8F46-975C-46026808F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53143"/>
          </a:xfrm>
        </p:spPr>
        <p:txBody>
          <a:bodyPr/>
          <a:lstStyle/>
          <a:p>
            <a:r>
              <a:rPr lang="en-US" altLang="ko-KR" b="0" dirty="0">
                <a:latin typeface="+mn-ea"/>
              </a:rPr>
              <a:t>4. </a:t>
            </a:r>
            <a:r>
              <a:rPr lang="ko-KR" altLang="en-US" b="0" dirty="0">
                <a:latin typeface="+mn-ea"/>
              </a:rPr>
              <a:t>저장소 마이그레이션</a:t>
            </a:r>
            <a:endParaRPr lang="en-US" altLang="ko-KR" b="0" dirty="0">
              <a:latin typeface="+mn-ea"/>
            </a:endParaRPr>
          </a:p>
          <a:p>
            <a:r>
              <a:rPr lang="ko-KR" altLang="en-US" dirty="0"/>
              <a:t> </a:t>
            </a:r>
            <a:r>
              <a:rPr lang="en-US" altLang="ko-KR" b="0" dirty="0"/>
              <a:t>＇</a:t>
            </a:r>
            <a:r>
              <a:rPr lang="ko-KR" altLang="en-US" b="0" dirty="0"/>
              <a:t>새 마이그레이션 </a:t>
            </a:r>
            <a:r>
              <a:rPr lang="en-US" altLang="ko-KR" b="0" dirty="0"/>
              <a:t>‘</a:t>
            </a:r>
            <a:r>
              <a:rPr lang="ko-KR" altLang="en-US" b="0" dirty="0"/>
              <a:t> 선택 후 예제 코드을 클론 대상으로 설정하여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6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6171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Set up Jenkins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830429"/>
          </a:xfrm>
        </p:spPr>
        <p:txBody>
          <a:bodyPr/>
          <a:lstStyle/>
          <a:p>
            <a:r>
              <a:rPr lang="en-US" altLang="ko-KR" b="0" dirty="0">
                <a:latin typeface="+mn-ea"/>
              </a:rPr>
              <a:t>Jenkins </a:t>
            </a:r>
            <a:r>
              <a:rPr lang="ko-KR" altLang="en-US" b="0" dirty="0">
                <a:latin typeface="+mn-ea"/>
              </a:rPr>
              <a:t>에서 빌드</a:t>
            </a:r>
            <a:r>
              <a:rPr lang="en-US" altLang="ko-KR" b="0" dirty="0">
                <a:latin typeface="+mn-ea"/>
              </a:rPr>
              <a:t>/</a:t>
            </a:r>
            <a:r>
              <a:rPr lang="ko-KR" altLang="en-US" b="0" dirty="0">
                <a:latin typeface="+mn-ea"/>
              </a:rPr>
              <a:t>배포가 실행되면서 필요한 권한 설정과</a:t>
            </a:r>
            <a:r>
              <a:rPr lang="en-US" altLang="ko-KR" b="0" dirty="0">
                <a:latin typeface="+mn-ea"/>
              </a:rPr>
              <a:t>, Kubernetes</a:t>
            </a:r>
            <a:r>
              <a:rPr lang="ko-KR" altLang="en-US" b="0" dirty="0">
                <a:latin typeface="+mn-ea"/>
              </a:rPr>
              <a:t>를 위한 </a:t>
            </a:r>
            <a:r>
              <a:rPr lang="en-US" altLang="ko-KR" b="0" dirty="0">
                <a:latin typeface="+mn-ea"/>
              </a:rPr>
              <a:t>Pipeline </a:t>
            </a:r>
            <a:r>
              <a:rPr lang="ko-KR" altLang="en-US" b="0" dirty="0">
                <a:latin typeface="+mn-ea"/>
              </a:rPr>
              <a:t>작성 법을 설명함</a:t>
            </a:r>
            <a:r>
              <a:rPr lang="en-US" altLang="ko-KR" b="0" dirty="0">
                <a:latin typeface="+mn-ea"/>
              </a:rPr>
              <a:t>. Jenkins</a:t>
            </a:r>
            <a:r>
              <a:rPr lang="ko-KR" altLang="en-US" b="0" dirty="0">
                <a:latin typeface="+mn-ea"/>
              </a:rPr>
              <a:t>는 </a:t>
            </a:r>
            <a:r>
              <a:rPr lang="en-US" altLang="ko-KR" b="0" dirty="0">
                <a:latin typeface="+mn-ea"/>
              </a:rPr>
              <a:t>ZCP</a:t>
            </a:r>
            <a:r>
              <a:rPr lang="ko-KR" altLang="en-US" b="0" dirty="0">
                <a:latin typeface="+mn-ea"/>
              </a:rPr>
              <a:t>에서 관리하는 </a:t>
            </a:r>
            <a:r>
              <a:rPr lang="ko-KR" altLang="en-US" b="0" dirty="0" err="1">
                <a:latin typeface="+mn-ea"/>
              </a:rPr>
              <a:t>사용자그룹</a:t>
            </a:r>
            <a:r>
              <a:rPr lang="en-US" altLang="ko-KR" b="0" dirty="0">
                <a:latin typeface="+mn-ea"/>
              </a:rPr>
              <a:t>(Namespace)</a:t>
            </a:r>
            <a:r>
              <a:rPr lang="ko-KR" altLang="en-US" b="0" dirty="0">
                <a:latin typeface="+mn-ea"/>
              </a:rPr>
              <a:t>과 권한이 적용됨</a:t>
            </a:r>
            <a:r>
              <a:rPr lang="en-US" altLang="ko-KR" b="0" dirty="0">
                <a:latin typeface="+mn-ea"/>
              </a:rPr>
              <a:t>. </a:t>
            </a:r>
          </a:p>
          <a:p>
            <a:r>
              <a:rPr lang="ko-KR" altLang="en-US" b="0" dirty="0">
                <a:latin typeface="+mn-ea"/>
              </a:rPr>
              <a:t>사용되는 정보는 </a:t>
            </a:r>
            <a:r>
              <a:rPr lang="en-US" altLang="ko-KR" b="0" dirty="0">
                <a:latin typeface="+mn-ea"/>
              </a:rPr>
              <a:t>User ID = edu01</a:t>
            </a:r>
            <a:r>
              <a:rPr lang="ko-KR" altLang="en-US" b="0" dirty="0">
                <a:latin typeface="+mn-ea"/>
              </a:rPr>
              <a:t> </a:t>
            </a:r>
            <a:r>
              <a:rPr lang="en-US" altLang="ko-KR" b="0" dirty="0">
                <a:latin typeface="+mn-ea"/>
              </a:rPr>
              <a:t>, Namespace = edu01</a:t>
            </a:r>
            <a:endParaRPr lang="en-US" altLang="ko-KR" dirty="0">
              <a:latin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Jenkins</a:t>
            </a:r>
            <a:endParaRPr lang="ko-KR" altLang="en-US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442347" y="1698391"/>
            <a:ext cx="9305058" cy="517314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Jenkins : Web Console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 &gt; Pipeline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7" y="2232400"/>
            <a:ext cx="9002358" cy="37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007332" y="980728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Ⅰ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007332" y="1835449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Ⅱ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007332" y="2771553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Ⅲ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35803" y="1026919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35803" y="1883575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CI/CD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설정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35803" y="2821614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Pipeline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작성 및 배포 실행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4BEE0E-0992-4CEA-958C-106A73CB1418}"/>
              </a:ext>
            </a:extLst>
          </p:cNvPr>
          <p:cNvCxnSpPr/>
          <p:nvPr/>
        </p:nvCxnSpPr>
        <p:spPr>
          <a:xfrm>
            <a:off x="4953000" y="1712387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2625945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F993B9-0DFD-2345-9EFD-6FD1FFBC0176}"/>
              </a:ext>
            </a:extLst>
          </p:cNvPr>
          <p:cNvCxnSpPr/>
          <p:nvPr/>
        </p:nvCxnSpPr>
        <p:spPr>
          <a:xfrm>
            <a:off x="4953000" y="3624684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>
            <a:extLst>
              <a:ext uri="{FF2B5EF4-FFF2-40B4-BE49-F238E27FC236}">
                <a16:creationId xmlns:a16="http://schemas.microsoft.com/office/drawing/2014/main" id="{FEC69DCC-5794-9042-B7B1-CB8D302F3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332" y="3811755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Ⅳ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11B05-D5F8-F649-A126-57C9B76028D0}"/>
              </a:ext>
            </a:extLst>
          </p:cNvPr>
          <p:cNvSpPr txBox="1"/>
          <p:nvPr/>
        </p:nvSpPr>
        <p:spPr>
          <a:xfrm>
            <a:off x="5835803" y="3861816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Rolling Update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A200DE-B5E0-8B47-9865-6BB6BC52DCDE}"/>
              </a:ext>
            </a:extLst>
          </p:cNvPr>
          <p:cNvCxnSpPr/>
          <p:nvPr/>
        </p:nvCxnSpPr>
        <p:spPr>
          <a:xfrm>
            <a:off x="4953000" y="4706349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">
            <a:extLst>
              <a:ext uri="{FF2B5EF4-FFF2-40B4-BE49-F238E27FC236}">
                <a16:creationId xmlns:a16="http://schemas.microsoft.com/office/drawing/2014/main" id="{EF302DEC-60C1-C649-B1C1-3EC2CFEAA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332" y="4889818"/>
            <a:ext cx="495974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 algn="r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4FAA76-2103-A049-9490-386BFD4CD2FD}"/>
              </a:ext>
            </a:extLst>
          </p:cNvPr>
          <p:cNvSpPr txBox="1"/>
          <p:nvPr/>
        </p:nvSpPr>
        <p:spPr>
          <a:xfrm>
            <a:off x="5835803" y="4939879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AMF Pipeline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30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6171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Set up Jenkins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Jenkins</a:t>
            </a:r>
            <a:endParaRPr lang="ko-KR" altLang="en-US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352470" y="1047110"/>
            <a:ext cx="9305058" cy="517314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Namespace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동일한 폴더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Click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72816"/>
            <a:ext cx="8629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6171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Set up Jenkins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Jenkins</a:t>
            </a:r>
            <a:endParaRPr lang="ko-KR" altLang="en-US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312475" y="1202645"/>
            <a:ext cx="10865226" cy="517314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+mn-ea"/>
              </a:rPr>
              <a:t>3. Jenkins </a:t>
            </a:r>
            <a:r>
              <a:rPr lang="ko-KR" altLang="en-US" b="0" dirty="0">
                <a:latin typeface="+mn-ea"/>
              </a:rPr>
              <a:t>왼쪽 메뉴에서 </a:t>
            </a:r>
            <a:r>
              <a:rPr lang="en-US" altLang="ko-KR" b="0" i="1" dirty="0">
                <a:latin typeface="+mn-ea"/>
              </a:rPr>
              <a:t>Credentials</a:t>
            </a:r>
            <a:r>
              <a:rPr lang="en-US" altLang="ko-KR" b="0" dirty="0">
                <a:latin typeface="+mn-ea"/>
              </a:rPr>
              <a:t> &gt; edu01(in </a:t>
            </a:r>
            <a:r>
              <a:rPr lang="en-US" altLang="ko-KR" b="0" i="1" dirty="0">
                <a:latin typeface="+mn-ea"/>
              </a:rPr>
              <a:t>Stores scoped to edu001</a:t>
            </a:r>
            <a:r>
              <a:rPr lang="en-US" altLang="ko-KR" b="0" dirty="0">
                <a:latin typeface="+mn-ea"/>
              </a:rPr>
              <a:t>) &gt; </a:t>
            </a:r>
            <a:r>
              <a:rPr lang="en-US" altLang="ko-KR" b="0" i="1" dirty="0">
                <a:latin typeface="+mn-ea"/>
              </a:rPr>
              <a:t>Global </a:t>
            </a:r>
            <a:r>
              <a:rPr lang="en-US" altLang="ko-KR" b="0" i="1" dirty="0" err="1">
                <a:latin typeface="+mn-ea"/>
              </a:rPr>
              <a:t>credentilas</a:t>
            </a:r>
            <a:r>
              <a:rPr lang="en-US" altLang="ko-KR" b="0" dirty="0">
                <a:latin typeface="+mn-ea"/>
              </a:rPr>
              <a:t> Click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1" y="1916832"/>
            <a:ext cx="88296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5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6171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Set up Jenkins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Jenkins</a:t>
            </a:r>
            <a:endParaRPr lang="ko-KR" altLang="en-US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344488" y="1066595"/>
            <a:ext cx="10865226" cy="1513331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ko-KR" altLang="en-US" b="0" dirty="0">
                <a:latin typeface="+mn-ea"/>
              </a:rPr>
              <a:t>왼쪽 메뉴에서 </a:t>
            </a:r>
            <a:r>
              <a:rPr lang="en-US" altLang="ko-KR" b="0" dirty="0">
                <a:latin typeface="+mn-ea"/>
              </a:rPr>
              <a:t>Add Credentials Click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b="0" dirty="0" err="1">
                <a:latin typeface="+mn-ea"/>
              </a:rPr>
              <a:t>Git</a:t>
            </a:r>
            <a:r>
              <a:rPr lang="en-US" altLang="ko-KR" b="0" dirty="0">
                <a:latin typeface="+mn-ea"/>
              </a:rPr>
              <a:t>/Harbor Username</a:t>
            </a:r>
            <a:r>
              <a:rPr lang="ko-KR" altLang="en-US" b="0" dirty="0">
                <a:latin typeface="+mn-ea"/>
              </a:rPr>
              <a:t>과 </a:t>
            </a:r>
            <a:r>
              <a:rPr lang="en-US" altLang="ko-KR" b="0" dirty="0">
                <a:latin typeface="+mn-ea"/>
              </a:rPr>
              <a:t>Password</a:t>
            </a:r>
            <a:r>
              <a:rPr lang="ko-KR" altLang="en-US" b="0" dirty="0">
                <a:latin typeface="+mn-ea"/>
              </a:rPr>
              <a:t>를 입력함</a:t>
            </a:r>
            <a:endParaRPr lang="en-US" altLang="ko-KR" b="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+mn-ea"/>
              </a:rPr>
              <a:t>ID: GIT_CREDENTIALS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+mn-ea"/>
              </a:rPr>
              <a:t>ID: HARBOR_CREDENTIALS</a:t>
            </a:r>
          </a:p>
          <a:p>
            <a:endParaRPr lang="en-US" altLang="ko-KR" b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780928"/>
            <a:ext cx="81915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61716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Set up Jenkins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II. CI/CD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Jenkins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95475"/>
            <a:ext cx="82867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83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Pipeline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55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A9769F-5F60-894D-904B-77450EB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A2F9A1-6012-124D-A92D-FBEEFDC42F17}"/>
              </a:ext>
            </a:extLst>
          </p:cNvPr>
          <p:cNvGrpSpPr/>
          <p:nvPr/>
        </p:nvGrpSpPr>
        <p:grpSpPr>
          <a:xfrm>
            <a:off x="4781550" y="914437"/>
            <a:ext cx="4646613" cy="5521325"/>
            <a:chOff x="4781550" y="914400"/>
            <a:chExt cx="4646613" cy="5318125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171C4E0F-580C-EE49-8341-E5C43356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0" y="914400"/>
              <a:ext cx="1162050" cy="531812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9999"/>
              </a:schemeClr>
            </a:solidFill>
            <a:ln>
              <a:noFill/>
            </a:ln>
          </p:spPr>
          <p:txBody>
            <a:bodyPr lIns="67997" tIns="169992" rIns="0" bIns="0" anchor="ctr"/>
            <a:lstStyle/>
            <a:p>
              <a:pPr marL="502476" indent="-502476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Font typeface="HY헤드라인M" pitchFamily="18" charset="-127"/>
                <a:buAutoNum type="romanUcPeriod"/>
                <a:defRPr/>
              </a:pPr>
              <a:endParaRPr lang="ko-KR" altLang="en-US" b="1" dirty="0">
                <a:latin typeface="+mn-ea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1E6657F1-0597-7E49-A759-98B4291C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1092200"/>
              <a:ext cx="4241800" cy="4972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203990" tIns="46800" rIns="0" bIns="90000" anchor="t"/>
            <a:lstStyle/>
            <a:p>
              <a:endParaRPr lang="en-US" altLang="ko-KR" sz="1400" dirty="0">
                <a:latin typeface="+mn-ea"/>
              </a:endParaRPr>
            </a:p>
            <a:p>
              <a:endParaRPr lang="en-US" altLang="ko-KR" sz="1400" dirty="0">
                <a:latin typeface="+mn-ea"/>
              </a:endParaRPr>
            </a:p>
            <a:p>
              <a:endParaRPr lang="en-US" altLang="ko-KR" sz="1400" b="1" dirty="0">
                <a:latin typeface="+mn-ea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Get Sample Application Source</a:t>
              </a:r>
            </a:p>
            <a:p>
              <a:pPr marL="342900" indent="-342900">
                <a:lnSpc>
                  <a:spcPct val="200000"/>
                </a:lnSpc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Create Pipeline</a:t>
              </a:r>
              <a:b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</a:b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  2-1. Development pipeline</a:t>
              </a:r>
              <a:b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</a:b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   </a:t>
              </a: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2-2. Script 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작성법</a:t>
              </a:r>
              <a:b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</a:b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  2-3. </a:t>
              </a:r>
              <a:r>
                <a:rPr kumimoji="1" lang="ko-KR" altLang="en-US" sz="1400" b="1" dirty="0" err="1">
                  <a:latin typeface="+mn-ea"/>
                  <a:cs typeface="Times New Roman" panose="02020603050405020304" pitchFamily="18" charset="0"/>
                </a:rPr>
                <a:t>배포실행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 및 확인</a:t>
              </a:r>
              <a:br>
                <a:rPr lang="ko-KR" altLang="en-US" sz="1400" b="1" dirty="0">
                  <a:latin typeface="+mn-ea"/>
                </a:rPr>
              </a:br>
              <a:endParaRPr lang="en-US" altLang="ko-KR" sz="1400" b="1" dirty="0">
                <a:latin typeface="+mn-ea"/>
              </a:endParaRPr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F9DB49A9-4FCF-E34B-A355-52BC867A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9" y="947738"/>
            <a:ext cx="4307426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 anchor="ctr"/>
          <a:lstStyle>
            <a:lvl1pPr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r" latinLnBrk="0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ko-KR" sz="2400" dirty="0">
                <a:latin typeface="+mn-ea"/>
                <a:cs typeface="Times New Roman" panose="02020603050405020304" pitchFamily="18" charset="0"/>
              </a:rPr>
              <a:t>III. Pipeline </a:t>
            </a:r>
            <a:r>
              <a:rPr kumimoji="1" lang="ko-KR" altLang="en-US" sz="2400" dirty="0">
                <a:latin typeface="+mn-ea"/>
                <a:cs typeface="Times New Roman" panose="02020603050405020304" pitchFamily="18" charset="0"/>
              </a:rPr>
              <a:t>작성</a:t>
            </a:r>
            <a:endParaRPr kumimoji="1" lang="en-US" altLang="ko-KR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43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761348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Get Sample </a:t>
            </a:r>
            <a:r>
              <a:rPr kumimoji="1" lang="en-US" altLang="ko-KR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Applicaion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Source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Get Sample Application Source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1047863"/>
          </a:xfrm>
        </p:spPr>
        <p:txBody>
          <a:bodyPr/>
          <a:lstStyle/>
          <a:p>
            <a:r>
              <a:rPr lang="en-US" altLang="ko-KR" b="0" dirty="0">
                <a:latin typeface="+mn-ea"/>
              </a:rPr>
              <a:t>1. Open browser and go </a:t>
            </a:r>
            <a:r>
              <a:rPr lang="en-US" altLang="ko-KR" b="0" dirty="0"/>
              <a:t> </a:t>
            </a:r>
            <a:r>
              <a:rPr lang="en-US" altLang="ko-KR" b="0" dirty="0">
                <a:hlinkClick r:id="rId3"/>
              </a:rPr>
              <a:t>https://factory-git.cloudzcp.io/amf-team/sam-zcp-lab</a:t>
            </a:r>
            <a:endParaRPr lang="en-US" altLang="ko-KR" b="0" dirty="0"/>
          </a:p>
          <a:p>
            <a:r>
              <a:rPr lang="en-US" altLang="ko-KR" b="0" dirty="0">
                <a:latin typeface="+mn-ea"/>
              </a:rPr>
              <a:t>2. </a:t>
            </a:r>
            <a:r>
              <a:rPr lang="ko-KR" altLang="en-US" b="0" dirty="0">
                <a:latin typeface="+mn-ea"/>
              </a:rPr>
              <a:t>예제 프로젝트 </a:t>
            </a:r>
            <a:r>
              <a:rPr lang="en-US" altLang="ko-KR" b="0" dirty="0">
                <a:latin typeface="+mn-ea"/>
              </a:rPr>
              <a:t>Checkout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1" dirty="0">
                <a:latin typeface="+mn-ea"/>
              </a:rPr>
              <a:t>Clone or download</a:t>
            </a:r>
            <a:r>
              <a:rPr lang="en-US" altLang="ko-KR" b="0" dirty="0">
                <a:latin typeface="+mn-ea"/>
              </a:rPr>
              <a:t> &gt; </a:t>
            </a:r>
            <a:r>
              <a:rPr lang="en-US" altLang="ko-KR" b="0" i="1" dirty="0">
                <a:latin typeface="+mn-ea"/>
              </a:rPr>
              <a:t>Copy</a:t>
            </a:r>
            <a:r>
              <a:rPr lang="en-US" altLang="ko-KR" b="0" dirty="0">
                <a:latin typeface="+mn-ea"/>
              </a:rPr>
              <a:t> click</a:t>
            </a:r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490A57-C1B3-AB47-A01E-EE6A239B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1774226"/>
            <a:ext cx="8640960" cy="43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761348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Get Sample </a:t>
            </a:r>
            <a:r>
              <a:rPr kumimoji="1" lang="en-US" altLang="ko-KR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Applicaion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Source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Get Sample Application Source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1047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Eclipse &gt; </a:t>
            </a:r>
            <a:r>
              <a:rPr lang="en-US" altLang="ko-KR" b="0" dirty="0" err="1"/>
              <a:t>Git</a:t>
            </a:r>
            <a:r>
              <a:rPr lang="en-US" altLang="ko-KR" b="0" dirty="0"/>
              <a:t> Repository &gt; Clone a </a:t>
            </a:r>
            <a:r>
              <a:rPr lang="en-US" altLang="ko-KR" b="0" dirty="0" err="1"/>
              <a:t>Git</a:t>
            </a:r>
            <a:r>
              <a:rPr lang="en-US" altLang="ko-KR" b="0" dirty="0"/>
              <a:t> repository </a:t>
            </a:r>
            <a:r>
              <a:rPr lang="ko-KR" altLang="en-US" b="0" dirty="0"/>
              <a:t>클릭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124744"/>
            <a:ext cx="35909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5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761348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Get Sample </a:t>
            </a:r>
            <a:r>
              <a:rPr kumimoji="1" lang="en-US" altLang="ko-KR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Applicaion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Source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Get Sample Application Source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1047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URI </a:t>
            </a:r>
            <a:r>
              <a:rPr lang="ko-KR" altLang="en-US" b="0" dirty="0"/>
              <a:t>입력 후 </a:t>
            </a:r>
            <a:r>
              <a:rPr lang="en-US" altLang="ko-KR" b="0" dirty="0"/>
              <a:t>Next &gt; Next &gt; Finish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484784"/>
            <a:ext cx="5057703" cy="51029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BDF9A4-A146-7F47-873E-8696398DD488}"/>
              </a:ext>
            </a:extLst>
          </p:cNvPr>
          <p:cNvSpPr/>
          <p:nvPr/>
        </p:nvSpPr>
        <p:spPr>
          <a:xfrm>
            <a:off x="1623109" y="1037244"/>
            <a:ext cx="583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https://factory-git.cloudzcp.io/amf-team/sam-zcp-lab.git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862582-C5DE-7242-AD92-4677DE6AC883}"/>
              </a:ext>
            </a:extLst>
          </p:cNvPr>
          <p:cNvSpPr/>
          <p:nvPr/>
        </p:nvSpPr>
        <p:spPr>
          <a:xfrm>
            <a:off x="2720753" y="2784416"/>
            <a:ext cx="3672408" cy="25202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https://factory-git.cloudzcp.io/factory-admin/sam-zcp-lab.git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28DFC4-5709-F345-8499-96B778FB3A7F}"/>
              </a:ext>
            </a:extLst>
          </p:cNvPr>
          <p:cNvSpPr/>
          <p:nvPr/>
        </p:nvSpPr>
        <p:spPr>
          <a:xfrm>
            <a:off x="3152800" y="3302986"/>
            <a:ext cx="1800200" cy="25202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/modern/sam-zcp-lab.git</a:t>
            </a:r>
          </a:p>
        </p:txBody>
      </p:sp>
    </p:spTree>
    <p:extLst>
      <p:ext uri="{BB962C8B-B14F-4D97-AF65-F5344CB8AC3E}">
        <p14:creationId xmlns:p14="http://schemas.microsoft.com/office/powerpoint/2010/main" val="366665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3761348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Get Sample </a:t>
            </a:r>
            <a:r>
              <a:rPr kumimoji="1" lang="en-US" altLang="ko-KR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Applicaion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Source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Get Sample Application Source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1047863"/>
          </a:xfrm>
        </p:spPr>
        <p:txBody>
          <a:bodyPr/>
          <a:lstStyle/>
          <a:p>
            <a:r>
              <a:rPr lang="en-US" altLang="ko-KR" b="0" dirty="0">
                <a:latin typeface="+mn-ea"/>
              </a:rPr>
              <a:t>3. Import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Working Tree </a:t>
            </a:r>
            <a:r>
              <a:rPr lang="ko-KR" altLang="en-US" b="0" dirty="0"/>
              <a:t>선택 후 팝업 메뉴에서 </a:t>
            </a:r>
            <a:r>
              <a:rPr lang="en-US" altLang="ko-KR" b="0" dirty="0"/>
              <a:t>Import Projects </a:t>
            </a:r>
            <a:r>
              <a:rPr lang="ko-KR" altLang="en-US" b="0" dirty="0"/>
              <a:t>선택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" y="1484784"/>
            <a:ext cx="2990850" cy="1885950"/>
          </a:xfrm>
          <a:prstGeom prst="rect">
            <a:avLst/>
          </a:prstGeom>
        </p:spPr>
      </p:pic>
      <p:sp>
        <p:nvSpPr>
          <p:cNvPr id="8" name="텍스트 개체 틀 4"/>
          <p:cNvSpPr txBox="1">
            <a:spLocks/>
          </p:cNvSpPr>
          <p:nvPr/>
        </p:nvSpPr>
        <p:spPr>
          <a:xfrm>
            <a:off x="339620" y="3393362"/>
            <a:ext cx="9305058" cy="1047863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Finish </a:t>
            </a:r>
            <a:r>
              <a:rPr lang="ko-KR" altLang="en-US" b="0" dirty="0"/>
              <a:t>클릭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4" y="3791430"/>
            <a:ext cx="4246637" cy="30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9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35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24746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2-1. </a:t>
            </a:r>
            <a:r>
              <a:rPr lang="en-US" altLang="ko-KR" dirty="0"/>
              <a:t>Development pipeline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256455" y="919940"/>
            <a:ext cx="9305058" cy="1622517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ko-KR" sz="1400" b="0" dirty="0">
                <a:latin typeface="+mn-ea"/>
              </a:rPr>
              <a:t>edu01 </a:t>
            </a:r>
            <a:r>
              <a:rPr lang="ko-KR" altLang="en-US" sz="1400" b="0" dirty="0">
                <a:latin typeface="+mn-ea"/>
              </a:rPr>
              <a:t>폴더 </a:t>
            </a:r>
            <a:r>
              <a:rPr lang="en-US" altLang="ko-KR" sz="1400" b="0" dirty="0">
                <a:latin typeface="+mn-ea"/>
              </a:rPr>
              <a:t>Click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0" dirty="0">
                <a:latin typeface="+mn-ea"/>
              </a:rPr>
              <a:t>왼쪽메뉴에서 </a:t>
            </a:r>
            <a:r>
              <a:rPr lang="en-US" altLang="ko-KR" sz="1400" b="0" i="1" dirty="0">
                <a:latin typeface="+mn-ea"/>
              </a:rPr>
              <a:t>New Item</a:t>
            </a:r>
            <a:r>
              <a:rPr lang="en-US" altLang="ko-KR" sz="1400" b="0" dirty="0">
                <a:latin typeface="+mn-ea"/>
              </a:rPr>
              <a:t> Click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0" dirty="0" err="1">
                <a:latin typeface="+mn-ea"/>
              </a:rPr>
              <a:t>Inputbox</a:t>
            </a:r>
            <a:r>
              <a:rPr lang="ko-KR" altLang="en-US" sz="1400" b="0" dirty="0">
                <a:latin typeface="+mn-ea"/>
              </a:rPr>
              <a:t>에 </a:t>
            </a:r>
            <a:r>
              <a:rPr lang="en-US" altLang="ko-KR" sz="1400" b="0" dirty="0">
                <a:latin typeface="+mn-ea"/>
              </a:rPr>
              <a:t>sam-zcp-lab(</a:t>
            </a:r>
            <a:r>
              <a:rPr lang="en-US" altLang="ko-KR" sz="1400" b="0" dirty="0" err="1">
                <a:latin typeface="+mn-ea"/>
              </a:rPr>
              <a:t>jenkins</a:t>
            </a:r>
            <a:r>
              <a:rPr lang="en-US" altLang="ko-KR" sz="1400" b="0" dirty="0">
                <a:latin typeface="+mn-ea"/>
              </a:rPr>
              <a:t> </a:t>
            </a:r>
            <a:r>
              <a:rPr lang="en-US" altLang="ko-KR" sz="1400" b="0" dirty="0" err="1">
                <a:latin typeface="+mn-ea"/>
              </a:rPr>
              <a:t>jobname</a:t>
            </a:r>
            <a:r>
              <a:rPr lang="en-US" altLang="ko-KR" sz="1400" b="0" dirty="0">
                <a:latin typeface="+mn-ea"/>
              </a:rPr>
              <a:t>) </a:t>
            </a:r>
            <a:r>
              <a:rPr lang="ko-KR" altLang="en-US" sz="1400" b="0" dirty="0">
                <a:latin typeface="+mn-ea"/>
              </a:rPr>
              <a:t>입력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0" dirty="0">
                <a:latin typeface="+mn-ea"/>
              </a:rPr>
              <a:t>Pipeline </a:t>
            </a:r>
            <a:r>
              <a:rPr lang="ko-KR" altLang="en-US" sz="1400" b="0" dirty="0">
                <a:latin typeface="+mn-ea"/>
              </a:rPr>
              <a:t>선택</a:t>
            </a:r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2483372"/>
            <a:ext cx="75247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6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24746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2-1. </a:t>
            </a:r>
            <a:r>
              <a:rPr lang="en-US" altLang="ko-KR" dirty="0"/>
              <a:t>Development pipeline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256455" y="919940"/>
            <a:ext cx="9305058" cy="1622517"/>
          </a:xfrm>
          <a:prstGeom prst="rect">
            <a:avLst/>
          </a:prstGeom>
        </p:spPr>
        <p:txBody>
          <a:bodyPr vert="horz" lIns="91407" tIns="45704" rIns="91407" bIns="45704" rtlCol="0">
            <a:noAutofit/>
          </a:bodyPr>
          <a:lstStyle>
            <a:lvl1pPr marL="0" indent="0" algn="l" defTabSz="914070" rtl="0" eaLnBrk="1" latinLnBrk="1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4" indent="0" algn="l" defTabSz="914070" rtl="0" eaLnBrk="1" latinLnBrk="1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70" indent="0" algn="l" defTabSz="914070" rtl="0" eaLnBrk="1" latinLnBrk="1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06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41" indent="0" algn="l" defTabSz="914070" rtl="0" eaLnBrk="1" latinLnBrk="1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69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2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64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98" indent="-228517" algn="l" defTabSz="9140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5.</a:t>
            </a:r>
            <a:r>
              <a:rPr lang="ko-KR" altLang="en-US" dirty="0"/>
              <a:t>    </a:t>
            </a:r>
            <a:r>
              <a:rPr lang="en-US" altLang="ko-KR" dirty="0"/>
              <a:t> </a:t>
            </a:r>
            <a:r>
              <a:rPr lang="en-US" altLang="ko-KR" b="0" dirty="0"/>
              <a:t>Pipeline</a:t>
            </a:r>
            <a:r>
              <a:rPr lang="ko-KR" altLang="en-US" b="0" dirty="0"/>
              <a:t>에 필요한 정보 입력</a:t>
            </a:r>
            <a:r>
              <a:rPr lang="en-US" altLang="ko-KR" b="0" dirty="0"/>
              <a:t>: Pipeline section</a:t>
            </a:r>
            <a:r>
              <a:rPr lang="ko-KR" altLang="en-US" b="0" dirty="0"/>
              <a:t>으로 이동</a:t>
            </a:r>
            <a:r>
              <a:rPr lang="en-US" altLang="ko-KR" b="0" dirty="0"/>
              <a:t>(Scroll down)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257381" y="1461290"/>
            <a:ext cx="104256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Definition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선택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Pipeline script from SCM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SCM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선택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 err="1">
                <a:solidFill>
                  <a:srgbClr val="2C3E50"/>
                </a:solidFill>
                <a:latin typeface="+mn-ea"/>
              </a:rPr>
              <a:t>Git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Repositories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Repository URL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입력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https://asf-git.cloudzcp.io/[edu01]/sam-zcp-lab.git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Credentials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선택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edu01/...(GIT CREDENTIALS)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Branch to build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입력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 *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/master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Repository browser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선택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 err="1">
                <a:solidFill>
                  <a:srgbClr val="2C3E50"/>
                </a:solidFill>
                <a:latin typeface="+mn-ea"/>
              </a:rPr>
              <a:t>Gitea</a:t>
            </a:r>
            <a:endParaRPr lang="en-US" altLang="ko-KR" sz="1600" dirty="0">
              <a:solidFill>
                <a:srgbClr val="2C3E5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URL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입력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https://factory-git.cloudzcp.io/[edu01]/sam-zcp-lab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 ( '.</a:t>
            </a:r>
            <a:r>
              <a:rPr lang="en-US" altLang="ko-KR" sz="1600" dirty="0" err="1">
                <a:solidFill>
                  <a:srgbClr val="2C3E50"/>
                </a:solidFill>
                <a:latin typeface="+mn-ea"/>
              </a:rPr>
              <a:t>git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'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제거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, browser </a:t>
            </a:r>
            <a:r>
              <a:rPr lang="en-US" altLang="ko-KR" sz="1600" dirty="0" err="1">
                <a:solidFill>
                  <a:srgbClr val="2C3E50"/>
                </a:solidFill>
                <a:latin typeface="+mn-ea"/>
              </a:rPr>
              <a:t>url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Script Path 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입력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: </a:t>
            </a:r>
            <a:r>
              <a:rPr lang="en-US" altLang="ko-KR" sz="1600" i="1" dirty="0" err="1">
                <a:solidFill>
                  <a:srgbClr val="2C3E50"/>
                </a:solidFill>
                <a:latin typeface="+mn-ea"/>
              </a:rPr>
              <a:t>jenkins</a:t>
            </a:r>
            <a:r>
              <a:rPr lang="en-US" altLang="ko-KR" sz="1600" i="1" dirty="0">
                <a:solidFill>
                  <a:srgbClr val="2C3E50"/>
                </a:solidFill>
                <a:latin typeface="+mn-ea"/>
              </a:rPr>
              <a:t>-pipeline/deploy-pipeline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 ( </a:t>
            </a:r>
            <a:r>
              <a:rPr lang="en-US" altLang="ko-KR" sz="1600" dirty="0" err="1">
                <a:solidFill>
                  <a:srgbClr val="2C3E50"/>
                </a:solidFill>
                <a:latin typeface="+mn-ea"/>
              </a:rPr>
              <a:t>Git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프로젝트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Root Path</a:t>
            </a: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기준 상대 경로 </a:t>
            </a:r>
            <a:r>
              <a:rPr lang="en-US" altLang="ko-KR" sz="1600" dirty="0">
                <a:solidFill>
                  <a:srgbClr val="2C3E50"/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C3E50"/>
                </a:solidFill>
                <a:latin typeface="+mn-ea"/>
              </a:rPr>
              <a:t>저장</a:t>
            </a:r>
            <a:endParaRPr lang="ko-KR" altLang="en-US" sz="1600" b="0" i="0" dirty="0">
              <a:solidFill>
                <a:srgbClr val="2C3E5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959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824746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2-1. </a:t>
            </a:r>
            <a:r>
              <a:rPr lang="en-US" altLang="ko-KR" dirty="0"/>
              <a:t>Development pipeline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9AF71F-E02B-B04D-924F-D2A75DFB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894776"/>
            <a:ext cx="6555353" cy="555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A534D-23A0-034A-B1B9-ABC9378F7360}"/>
              </a:ext>
            </a:extLst>
          </p:cNvPr>
          <p:cNvSpPr txBox="1"/>
          <p:nvPr/>
        </p:nvSpPr>
        <p:spPr>
          <a:xfrm>
            <a:off x="6177136" y="2708920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FF0000"/>
                </a:solidFill>
                <a:latin typeface="+mj-ea"/>
                <a:ea typeface="+mj-ea"/>
              </a:rPr>
              <a:t>e</a:t>
            </a:r>
            <a:r>
              <a:rPr kumimoji="1" lang="en-US" altLang="ko-Kore-KR" sz="1200">
                <a:solidFill>
                  <a:srgbClr val="FF0000"/>
                </a:solidFill>
                <a:latin typeface="+mj-ea"/>
                <a:ea typeface="+mj-ea"/>
              </a:rPr>
              <a:t>du99 -&gt; </a:t>
            </a:r>
            <a:r>
              <a:rPr kumimoji="1" lang="ko-Kore-KR" altLang="en-US" sz="1200">
                <a:solidFill>
                  <a:srgbClr val="FF0000"/>
                </a:solidFill>
                <a:latin typeface="+mj-ea"/>
                <a:ea typeface="+mj-ea"/>
              </a:rPr>
              <a:t>개인별</a:t>
            </a:r>
            <a:r>
              <a:rPr kumimoji="1" lang="ko-KR" altLang="en-US" sz="1200">
                <a:solidFill>
                  <a:srgbClr val="FF0000"/>
                </a:solidFill>
                <a:latin typeface="+mj-ea"/>
                <a:ea typeface="+mj-ea"/>
              </a:rPr>
              <a:t> 계정 정보로 대체</a:t>
            </a:r>
            <a:endParaRPr kumimoji="1" lang="ko-Kore-KR" altLang="en-US" sz="12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10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85077"/>
              </p:ext>
            </p:extLst>
          </p:nvPr>
        </p:nvGraphicFramePr>
        <p:xfrm>
          <a:off x="492097" y="1628800"/>
          <a:ext cx="7914084" cy="1828800"/>
        </p:xfrm>
        <a:graphic>
          <a:graphicData uri="http://schemas.openxmlformats.org/drawingml/2006/table">
            <a:tbl>
              <a:tblPr/>
              <a:tblGrid>
                <a:gridCol w="1872208">
                  <a:extLst>
                    <a:ext uri="{9D8B030D-6E8A-4147-A177-3AD203B41FA5}">
                      <a16:colId xmlns:a16="http://schemas.microsoft.com/office/drawing/2014/main" val="2899851881"/>
                    </a:ext>
                  </a:extLst>
                </a:gridCol>
                <a:gridCol w="6041876">
                  <a:extLst>
                    <a:ext uri="{9D8B030D-6E8A-4147-A177-3AD203B41FA5}">
                      <a16:colId xmlns:a16="http://schemas.microsoft.com/office/drawing/2014/main" val="1560343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Block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내용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44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변수정의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내장 변수 및 </a:t>
                      </a:r>
                      <a:r>
                        <a:rPr lang="en-US" altLang="ko-KR">
                          <a:effectLst/>
                        </a:rPr>
                        <a:t>Job</a:t>
                      </a:r>
                      <a:r>
                        <a:rPr lang="ko-KR" altLang="en-US">
                          <a:effectLst/>
                        </a:rPr>
                        <a:t>에 필요한 기본 변수 선언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8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환경구성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내부에서 사용할 </a:t>
                      </a:r>
                      <a:r>
                        <a:rPr lang="en-US" altLang="ko-KR">
                          <a:effectLst/>
                        </a:rPr>
                        <a:t>Resource</a:t>
                      </a:r>
                      <a:r>
                        <a:rPr lang="ko-KR" altLang="en-US">
                          <a:effectLst/>
                        </a:rPr>
                        <a:t>에 필요한 </a:t>
                      </a:r>
                      <a:r>
                        <a:rPr lang="en-US" altLang="ko-KR">
                          <a:effectLst/>
                        </a:rPr>
                        <a:t>pod </a:t>
                      </a:r>
                      <a:r>
                        <a:rPr lang="ko-KR" altLang="en-US">
                          <a:effectLst/>
                        </a:rPr>
                        <a:t>정의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695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Volume </a:t>
                      </a:r>
                      <a:r>
                        <a:rPr lang="ko-KR" altLang="en-US">
                          <a:effectLst/>
                        </a:rPr>
                        <a:t>선언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각각의 </a:t>
                      </a:r>
                      <a:r>
                        <a:rPr lang="en-US" altLang="ko-KR" dirty="0">
                          <a:effectLst/>
                        </a:rPr>
                        <a:t>pod</a:t>
                      </a:r>
                      <a:r>
                        <a:rPr lang="ko-KR" altLang="en-US" dirty="0">
                          <a:effectLst/>
                        </a:rPr>
                        <a:t>에서 사용할 저장소 설정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629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Job </a:t>
                      </a:r>
                      <a:r>
                        <a:rPr lang="ko-KR" altLang="en-US" dirty="0">
                          <a:effectLst/>
                        </a:rPr>
                        <a:t>선언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Git</a:t>
                      </a:r>
                      <a:r>
                        <a:rPr lang="en-US" dirty="0">
                          <a:effectLst/>
                        </a:rPr>
                        <a:t> Checkout, Source Build, Docker Image build, Deploy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1169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1863" y="10261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441877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257" y="859595"/>
            <a:ext cx="24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K8s manifest</a:t>
            </a:r>
            <a:endParaRPr lang="ko-KR" altLang="en-US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528" y="1228927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k8s/</a:t>
            </a:r>
            <a:r>
              <a:rPr lang="en-US" altLang="ko-KR" dirty="0" err="1"/>
              <a:t>deployment.yaml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1632750"/>
            <a:ext cx="7734300" cy="2257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5915" y="390077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k8s/</a:t>
            </a:r>
            <a:r>
              <a:rPr lang="en-US" altLang="ko-KR" dirty="0" err="1"/>
              <a:t>ingress.yaml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60" y="4365104"/>
            <a:ext cx="7734300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257" y="859595"/>
            <a:ext cx="24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n-ea"/>
              </a:rPr>
              <a:t>변수정의</a:t>
            </a:r>
            <a:endParaRPr lang="ko-KR" altLang="en-US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528" y="1228927"/>
            <a:ext cx="920147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jenkins</a:t>
            </a:r>
            <a:r>
              <a:rPr lang="en-US" altLang="ko-KR" dirty="0"/>
              <a:t>-pipeline/deploy-pipeline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label: </a:t>
            </a:r>
            <a:r>
              <a:rPr lang="ko-KR" altLang="en-US" sz="1400" dirty="0">
                <a:latin typeface="+mn-ea"/>
              </a:rPr>
              <a:t>내부에서 사용하는 </a:t>
            </a:r>
            <a:r>
              <a:rPr lang="en-US" altLang="ko-KR" sz="1400" dirty="0">
                <a:latin typeface="+mn-ea"/>
              </a:rPr>
              <a:t>UUID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DOCKER_IMAGE: Pipeline</a:t>
            </a:r>
            <a:r>
              <a:rPr lang="ko-KR" altLang="en-US" sz="1400" dirty="0">
                <a:latin typeface="+mn-ea"/>
              </a:rPr>
              <a:t>에서 사용할 이름</a:t>
            </a:r>
            <a:r>
              <a:rPr lang="en-US" altLang="ko-KR" sz="1400" dirty="0">
                <a:latin typeface="+mn-ea"/>
              </a:rPr>
              <a:t>. [Registry URL]/[Repository Name]/[Image Name]. Tag</a:t>
            </a:r>
            <a:r>
              <a:rPr lang="ko-KR" altLang="en-US" sz="1400" dirty="0">
                <a:latin typeface="+mn-ea"/>
              </a:rPr>
              <a:t>명은 생략하고 정의 함</a:t>
            </a:r>
            <a:r>
              <a:rPr lang="en-US" altLang="ko-KR" sz="1400" dirty="0">
                <a:latin typeface="+mn-ea"/>
              </a:rPr>
              <a:t>. Tag</a:t>
            </a:r>
            <a:r>
              <a:rPr lang="ko-KR" altLang="en-US" sz="1400" dirty="0">
                <a:latin typeface="+mn-ea"/>
              </a:rPr>
              <a:t>는 변수로 입력 받거나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자동할당됨</a:t>
            </a:r>
            <a:endParaRPr lang="ko-KR" altLang="en-US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ZCP_USERID : </a:t>
            </a:r>
            <a:r>
              <a:rPr lang="ko-KR" altLang="en-US" sz="1400" dirty="0">
                <a:latin typeface="+mn-ea"/>
              </a:rPr>
              <a:t>배포 시 사용 할 </a:t>
            </a:r>
            <a:r>
              <a:rPr lang="en-US" altLang="ko-KR" sz="1400" dirty="0">
                <a:latin typeface="+mn-ea"/>
              </a:rPr>
              <a:t>ZCP </a:t>
            </a:r>
            <a:r>
              <a:rPr lang="ko-KR" altLang="en-US" sz="1400" dirty="0">
                <a:latin typeface="+mn-ea"/>
              </a:rPr>
              <a:t>사용자 계정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K8S_NAMESPACE: </a:t>
            </a:r>
            <a:r>
              <a:rPr lang="ko-KR" altLang="en-US" sz="1400" dirty="0" err="1">
                <a:latin typeface="+mn-ea"/>
              </a:rPr>
              <a:t>배포영역의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Namespace </a:t>
            </a:r>
            <a:r>
              <a:rPr lang="ko-KR" altLang="en-US" sz="1400" dirty="0">
                <a:latin typeface="+mn-ea"/>
              </a:rPr>
              <a:t>이름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VERSION: </a:t>
            </a:r>
            <a:r>
              <a:rPr lang="ko-KR" altLang="en-US" sz="1400" dirty="0">
                <a:latin typeface="+mn-ea"/>
              </a:rPr>
              <a:t>개발 단계는 </a:t>
            </a:r>
            <a:r>
              <a:rPr lang="en-US" altLang="ko-KR" sz="1400" dirty="0">
                <a:latin typeface="+mn-ea"/>
              </a:rPr>
              <a:t>develop</a:t>
            </a:r>
            <a:r>
              <a:rPr lang="ko-KR" altLang="en-US" sz="1400" dirty="0">
                <a:latin typeface="+mn-ea"/>
              </a:rPr>
              <a:t>으로 </a:t>
            </a:r>
            <a:r>
              <a:rPr lang="ko-KR" altLang="en-US" sz="1400" dirty="0" err="1">
                <a:latin typeface="+mn-ea"/>
              </a:rPr>
              <a:t>고정처리함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3968220"/>
            <a:ext cx="76295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3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257" y="859595"/>
            <a:ext cx="24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Volume </a:t>
            </a:r>
            <a:r>
              <a:rPr lang="ko-KR" altLang="en-US" b="1" dirty="0">
                <a:latin typeface="+mn-ea"/>
              </a:rPr>
              <a:t>선언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6658" y="1500692"/>
            <a:ext cx="92196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volumes: [</a:t>
            </a:r>
          </a:p>
          <a:p>
            <a:r>
              <a:rPr lang="en-US" altLang="ko-KR" sz="1400" dirty="0">
                <a:latin typeface="+mn-ea"/>
              </a:rPr>
              <a:t>            </a:t>
            </a:r>
            <a:r>
              <a:rPr lang="en-US" altLang="ko-KR" sz="1400" dirty="0" err="1">
                <a:latin typeface="+mn-ea"/>
              </a:rPr>
              <a:t>persistentVolumeClaim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mountPath</a:t>
            </a:r>
            <a:r>
              <a:rPr lang="en-US" altLang="ko-KR" sz="1400" dirty="0">
                <a:latin typeface="+mn-ea"/>
              </a:rPr>
              <a:t>: '/root/.m2', </a:t>
            </a:r>
            <a:r>
              <a:rPr lang="en-US" altLang="ko-KR" sz="1400" dirty="0" err="1">
                <a:latin typeface="+mn-ea"/>
              </a:rPr>
              <a:t>claimName</a:t>
            </a:r>
            <a:r>
              <a:rPr lang="en-US" altLang="ko-KR" sz="1400" dirty="0">
                <a:latin typeface="+mn-ea"/>
              </a:rPr>
              <a:t>: '</a:t>
            </a:r>
            <a:r>
              <a:rPr lang="en-US" altLang="ko-KR" sz="1400" u="sng" dirty="0" err="1">
                <a:solidFill>
                  <a:srgbClr val="000000"/>
                </a:solidFill>
                <a:latin typeface="+mn-ea"/>
              </a:rPr>
              <a:t>zcp</a:t>
            </a:r>
            <a:r>
              <a:rPr lang="en-US" altLang="ko-KR" sz="1400" u="sng" dirty="0">
                <a:solidFill>
                  <a:srgbClr val="000000"/>
                </a:solidFill>
                <a:latin typeface="+mn-ea"/>
              </a:rPr>
              <a:t>-</a:t>
            </a:r>
            <a:r>
              <a:rPr lang="en-US" altLang="ko-KR" sz="1400" u="sng" dirty="0" err="1">
                <a:solidFill>
                  <a:srgbClr val="000000"/>
                </a:solidFill>
                <a:latin typeface="+mn-ea"/>
              </a:rPr>
              <a:t>jenkins</a:t>
            </a:r>
            <a:r>
              <a:rPr lang="en-US" altLang="ko-KR" sz="1400" u="sng" dirty="0">
                <a:solidFill>
                  <a:srgbClr val="000000"/>
                </a:solidFill>
                <a:latin typeface="+mn-ea"/>
              </a:rPr>
              <a:t>-</a:t>
            </a:r>
            <a:r>
              <a:rPr lang="en-US" altLang="ko-KR" sz="1400" u="sng" dirty="0" err="1">
                <a:solidFill>
                  <a:srgbClr val="000000"/>
                </a:solidFill>
                <a:latin typeface="+mn-ea"/>
              </a:rPr>
              <a:t>mvn</a:t>
            </a:r>
            <a:r>
              <a:rPr lang="en-US" altLang="ko-KR" sz="1400" u="sng" dirty="0">
                <a:solidFill>
                  <a:srgbClr val="000000"/>
                </a:solidFill>
                <a:latin typeface="+mn-ea"/>
              </a:rPr>
              <a:t>-repo-namespace </a:t>
            </a:r>
            <a:r>
              <a:rPr lang="ko-KR" altLang="en-US" sz="1400" u="sng" dirty="0">
                <a:solidFill>
                  <a:srgbClr val="000000"/>
                </a:solidFill>
                <a:latin typeface="+mn-ea"/>
              </a:rPr>
              <a:t>명</a:t>
            </a:r>
            <a:r>
              <a:rPr lang="en-US" altLang="ko-KR" sz="1400" u="sng" dirty="0">
                <a:solidFill>
                  <a:srgbClr val="000000"/>
                </a:solidFill>
                <a:latin typeface="+mn-ea"/>
              </a:rPr>
              <a:t>')</a:t>
            </a:r>
          </a:p>
          <a:p>
            <a:r>
              <a:rPr lang="ko-KR" altLang="en-US" sz="1400" dirty="0">
                <a:latin typeface="+mn-ea"/>
              </a:rPr>
              <a:t>        </a:t>
            </a:r>
            <a:r>
              <a:rPr lang="en-US" altLang="ko-KR" sz="1400" dirty="0">
                <a:latin typeface="+mn-ea"/>
              </a:rPr>
              <a:t>])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6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472" y="864976"/>
            <a:ext cx="30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BUILD DOCKER IMAGE</a:t>
            </a:r>
            <a:endParaRPr lang="ko-KR" altLang="en-US" b="1" dirty="0">
              <a:latin typeface="+mn-ea"/>
            </a:endParaRP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0472" y="1487744"/>
            <a:ext cx="1216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 stage('BUILD DOCKER IMAGE') {</a:t>
            </a:r>
          </a:p>
          <a:p>
            <a:r>
              <a:rPr lang="en-US" altLang="ko-KR" sz="1200" dirty="0">
                <a:latin typeface="+mn-ea"/>
              </a:rPr>
              <a:t>            container('</a:t>
            </a:r>
            <a:r>
              <a:rPr lang="en-US" altLang="ko-KR" sz="1200" dirty="0" err="1">
                <a:latin typeface="+mn-ea"/>
              </a:rPr>
              <a:t>docker</a:t>
            </a:r>
            <a:r>
              <a:rPr lang="en-US" altLang="ko-KR" sz="1200" dirty="0">
                <a:latin typeface="+mn-ea"/>
              </a:rPr>
              <a:t>') {</a:t>
            </a:r>
          </a:p>
          <a:p>
            <a:r>
              <a:rPr lang="en-US" altLang="ko-KR" sz="1200" dirty="0">
                <a:latin typeface="+mn-ea"/>
              </a:rPr>
              <a:t>                </a:t>
            </a:r>
            <a:r>
              <a:rPr lang="en-US" altLang="ko-KR" sz="1050" dirty="0" err="1">
                <a:latin typeface="+mn-ea"/>
              </a:rPr>
              <a:t>dockerCmd.build</a:t>
            </a:r>
            <a:r>
              <a:rPr lang="en-US" altLang="ko-KR" sz="1050" dirty="0">
                <a:latin typeface="+mn-ea"/>
              </a:rPr>
              <a:t> tag: "${HARBOR_REGISTRY}/${DOCKER_IMAGE}:${VERSION}"</a:t>
            </a:r>
          </a:p>
          <a:p>
            <a:r>
              <a:rPr lang="en-US" altLang="ko-KR" sz="1050" dirty="0">
                <a:latin typeface="+mn-ea"/>
              </a:rPr>
              <a:t>                  </a:t>
            </a:r>
            <a:r>
              <a:rPr lang="en-US" altLang="ko-KR" sz="1050" dirty="0" err="1">
                <a:latin typeface="+mn-ea"/>
              </a:rPr>
              <a:t>dockerCmd.push</a:t>
            </a:r>
            <a:r>
              <a:rPr lang="en-US" altLang="ko-KR" sz="1050" dirty="0">
                <a:latin typeface="+mn-ea"/>
              </a:rPr>
              <a:t> registry: HARBOR_REGISTRY, </a:t>
            </a:r>
            <a:r>
              <a:rPr lang="en-US" altLang="ko-KR" sz="1050" dirty="0" err="1">
                <a:latin typeface="+mn-ea"/>
              </a:rPr>
              <a:t>imageName</a:t>
            </a:r>
            <a:r>
              <a:rPr lang="en-US" altLang="ko-KR" sz="1050" dirty="0">
                <a:latin typeface="+mn-ea"/>
              </a:rPr>
              <a:t>: DOCKER_IMAGE, </a:t>
            </a:r>
            <a:r>
              <a:rPr lang="en-US" altLang="ko-KR" sz="1050" dirty="0" err="1">
                <a:latin typeface="+mn-ea"/>
              </a:rPr>
              <a:t>imageVersion</a:t>
            </a:r>
            <a:r>
              <a:rPr lang="en-US" altLang="ko-KR" sz="1050" dirty="0">
                <a:latin typeface="+mn-ea"/>
              </a:rPr>
              <a:t>: VERSION, </a:t>
            </a:r>
            <a:r>
              <a:rPr lang="en-US" altLang="ko-KR" sz="1050" dirty="0" err="1">
                <a:latin typeface="+mn-ea"/>
              </a:rPr>
              <a:t>credentialsId</a:t>
            </a:r>
            <a:r>
              <a:rPr lang="en-US" altLang="ko-KR" sz="1050" dirty="0">
                <a:latin typeface="+mn-ea"/>
              </a:rPr>
              <a:t>: "HARBOR_CREDENTIALS"</a:t>
            </a:r>
          </a:p>
          <a:p>
            <a:r>
              <a:rPr lang="ko-KR" altLang="en-US" sz="1200" dirty="0">
                <a:latin typeface="+mn-ea"/>
              </a:rPr>
              <a:t>            </a:t>
            </a:r>
            <a:r>
              <a:rPr lang="en-US" altLang="ko-KR" sz="1200" dirty="0">
                <a:latin typeface="+mn-ea"/>
              </a:rPr>
              <a:t>}</a:t>
            </a:r>
          </a:p>
          <a:p>
            <a:r>
              <a:rPr lang="ko-KR" altLang="en-US" sz="1200" dirty="0">
                <a:latin typeface="+mn-ea"/>
              </a:rPr>
              <a:t>        </a:t>
            </a:r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00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04248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2-2. </a:t>
            </a:r>
            <a:r>
              <a:rPr lang="en-US" altLang="ko-KR" dirty="0"/>
              <a:t>Script </a:t>
            </a:r>
            <a:r>
              <a:rPr lang="ko-KR" altLang="en-US" dirty="0"/>
              <a:t>작성법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257" y="859595"/>
            <a:ext cx="30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Deploy</a:t>
            </a:r>
            <a:endParaRPr lang="ko-KR" altLang="en-US" b="1" dirty="0">
              <a:latin typeface="+mn-ea"/>
            </a:endParaRP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1340768"/>
            <a:ext cx="106571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stage('DEPLOY') {</a:t>
            </a:r>
          </a:p>
          <a:p>
            <a:r>
              <a:rPr lang="en-US" altLang="ko-KR" sz="1400" dirty="0">
                <a:latin typeface="+mn-ea"/>
              </a:rPr>
              <a:t>                container('</a:t>
            </a:r>
            <a:r>
              <a:rPr lang="en-US" altLang="ko-KR" sz="1400" u="sng" dirty="0" err="1">
                <a:latin typeface="+mn-ea"/>
              </a:rPr>
              <a:t>kubectl</a:t>
            </a:r>
            <a:r>
              <a:rPr lang="en-US" altLang="ko-KR" sz="1400" u="sng" dirty="0">
                <a:latin typeface="+mn-ea"/>
              </a:rPr>
              <a:t>') {</a:t>
            </a:r>
          </a:p>
          <a:p>
            <a:r>
              <a:rPr lang="en-US" altLang="ko-KR" sz="1400" dirty="0">
                <a:latin typeface="+mn-ea"/>
              </a:rPr>
              <a:t>                     </a:t>
            </a:r>
            <a:r>
              <a:rPr lang="en-US" altLang="ko-KR" sz="1400" dirty="0" err="1">
                <a:latin typeface="+mn-ea"/>
              </a:rPr>
              <a:t>kubeCmd.apply</a:t>
            </a:r>
            <a:r>
              <a:rPr lang="en-US" altLang="ko-KR" sz="1400" dirty="0">
                <a:latin typeface="+mn-ea"/>
              </a:rPr>
              <a:t> file: 'k8s/</a:t>
            </a:r>
            <a:r>
              <a:rPr lang="en-US" altLang="ko-KR" sz="1400" dirty="0" err="1">
                <a:latin typeface="+mn-ea"/>
              </a:rPr>
              <a:t>service.yaml</a:t>
            </a:r>
            <a:r>
              <a:rPr lang="en-US" altLang="ko-KR" sz="1400" dirty="0">
                <a:latin typeface="+mn-ea"/>
              </a:rPr>
              <a:t>', </a:t>
            </a:r>
            <a:r>
              <a:rPr lang="en-US" altLang="ko-KR" sz="1400" u="sng" dirty="0">
                <a:latin typeface="+mn-ea"/>
              </a:rPr>
              <a:t>namespace: K8S_NAMESPACE</a:t>
            </a:r>
          </a:p>
          <a:p>
            <a:r>
              <a:rPr lang="en-US" altLang="ko-KR" sz="1400" dirty="0">
                <a:latin typeface="+mn-ea"/>
              </a:rPr>
              <a:t>                     </a:t>
            </a:r>
            <a:r>
              <a:rPr lang="en-US" altLang="ko-KR" sz="1400" dirty="0" err="1">
                <a:latin typeface="+mn-ea"/>
              </a:rPr>
              <a:t>kubeCmd.apply</a:t>
            </a:r>
            <a:r>
              <a:rPr lang="en-US" altLang="ko-KR" sz="1400" dirty="0">
                <a:latin typeface="+mn-ea"/>
              </a:rPr>
              <a:t> file: 'k8s/</a:t>
            </a:r>
            <a:r>
              <a:rPr lang="en-US" altLang="ko-KR" sz="1400" dirty="0" err="1">
                <a:latin typeface="+mn-ea"/>
              </a:rPr>
              <a:t>ingress.yaml</a:t>
            </a:r>
            <a:r>
              <a:rPr lang="en-US" altLang="ko-KR" sz="1400" dirty="0">
                <a:latin typeface="+mn-ea"/>
              </a:rPr>
              <a:t>', </a:t>
            </a:r>
            <a:r>
              <a:rPr lang="en-US" altLang="ko-KR" sz="1400" u="sng" dirty="0">
                <a:latin typeface="+mn-ea"/>
              </a:rPr>
              <a:t>namespace: K8S_NAMESPACE</a:t>
            </a:r>
          </a:p>
          <a:p>
            <a:r>
              <a:rPr lang="en-US" altLang="ko-KR" sz="1400" dirty="0">
                <a:latin typeface="+mn-ea"/>
              </a:rPr>
              <a:t>                     </a:t>
            </a:r>
            <a:r>
              <a:rPr lang="en-US" altLang="ko-KR" sz="1400" dirty="0" err="1">
                <a:latin typeface="+mn-ea"/>
              </a:rPr>
              <a:t>kubeCmd.apply</a:t>
            </a:r>
            <a:r>
              <a:rPr lang="en-US" altLang="ko-KR" sz="1400" dirty="0">
                <a:latin typeface="+mn-ea"/>
              </a:rPr>
              <a:t> file: 'k8s/</a:t>
            </a:r>
            <a:r>
              <a:rPr lang="en-US" altLang="ko-KR" sz="1400" dirty="0" err="1">
                <a:latin typeface="+mn-ea"/>
              </a:rPr>
              <a:t>deployment.yaml</a:t>
            </a:r>
            <a:r>
              <a:rPr lang="en-US" altLang="ko-KR" sz="1400" dirty="0">
                <a:latin typeface="+mn-ea"/>
              </a:rPr>
              <a:t>', </a:t>
            </a:r>
            <a:r>
              <a:rPr lang="en-US" altLang="ko-KR" sz="1400" u="sng" dirty="0">
                <a:latin typeface="+mn-ea"/>
              </a:rPr>
              <a:t>namespace: K8S_NAMESPACE, wait: 300</a:t>
            </a:r>
          </a:p>
          <a:p>
            <a:r>
              <a:rPr lang="en-US" altLang="ko-KR" sz="1400" dirty="0">
                <a:latin typeface="+mn-ea"/>
              </a:rPr>
              <a:t>                     //TODO: </a:t>
            </a:r>
            <a:r>
              <a:rPr lang="en-US" altLang="ko-KR" sz="1400" u="sng" dirty="0" err="1">
                <a:latin typeface="+mn-ea"/>
              </a:rPr>
              <a:t>kubectl</a:t>
            </a:r>
            <a:r>
              <a:rPr lang="en-US" altLang="ko-KR" sz="1400" u="sng" dirty="0">
                <a:latin typeface="+mn-ea"/>
              </a:rPr>
              <a:t> command block</a:t>
            </a:r>
          </a:p>
          <a:p>
            <a:r>
              <a:rPr lang="en-US" altLang="ko-KR" sz="1400" dirty="0">
                <a:latin typeface="+mn-ea"/>
              </a:rPr>
              <a:t>                     // deploy service, </a:t>
            </a:r>
            <a:r>
              <a:rPr lang="en-US" altLang="ko-KR" sz="1400" u="sng" dirty="0">
                <a:latin typeface="+mn-ea"/>
              </a:rPr>
              <a:t>ingress, deployment</a:t>
            </a:r>
          </a:p>
          <a:p>
            <a:r>
              <a:rPr lang="ko-KR" altLang="en-US" sz="1400" dirty="0">
                <a:latin typeface="+mn-ea"/>
              </a:rPr>
              <a:t>                </a:t>
            </a:r>
            <a:r>
              <a:rPr lang="en-US" altLang="ko-KR" sz="1400" dirty="0">
                <a:latin typeface="+mn-ea"/>
              </a:rPr>
              <a:t>}</a:t>
            </a:r>
          </a:p>
          <a:p>
            <a:r>
              <a:rPr lang="ko-KR" altLang="en-US" sz="1400" dirty="0">
                <a:latin typeface="+mn-ea"/>
              </a:rPr>
              <a:t>            </a:t>
            </a:r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0387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478497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2-3. </a:t>
            </a:r>
            <a:r>
              <a:rPr lang="ko-KR" altLang="en-US" dirty="0"/>
              <a:t>배포 실행 및 확인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528" y="968311"/>
            <a:ext cx="920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: Staged &gt; Commit &gt; Push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실행 </a:t>
            </a:r>
            <a:r>
              <a:rPr lang="en-US" altLang="ko-KR" dirty="0"/>
              <a:t>: Job Menu &gt; </a:t>
            </a:r>
            <a:r>
              <a:rPr lang="en-US" altLang="ko-KR" i="1" dirty="0"/>
              <a:t>Build Now</a:t>
            </a:r>
            <a:r>
              <a:rPr lang="en-US" altLang="ko-KR" dirty="0"/>
              <a:t> Click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4" y="1988840"/>
            <a:ext cx="5867400" cy="4086225"/>
          </a:xfrm>
          <a:prstGeom prst="rect">
            <a:avLst/>
          </a:prstGeom>
        </p:spPr>
      </p:pic>
      <p:sp>
        <p:nvSpPr>
          <p:cNvPr id="1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42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107929" cy="369300"/>
          </a:xfrm>
        </p:spPr>
        <p:txBody>
          <a:bodyPr/>
          <a:lstStyle/>
          <a:p>
            <a:pPr latinLnBrk="0"/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들어가며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본 문서의 목적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전제 및 고려사항은 다음과 같음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32520" y="1746399"/>
            <a:ext cx="1368152" cy="4932362"/>
          </a:xfrm>
          <a:prstGeom prst="rect">
            <a:avLst/>
          </a:prstGeom>
          <a:solidFill>
            <a:schemeClr val="tx1">
              <a:lumMod val="95000"/>
              <a:lumOff val="5000"/>
              <a:alpha val="39999"/>
            </a:schemeClr>
          </a:solidFill>
          <a:ln>
            <a:noFill/>
          </a:ln>
        </p:spPr>
        <p:txBody>
          <a:bodyPr lIns="67997" tIns="169992" rIns="0" bIns="0" anchor="ctr"/>
          <a:lstStyle/>
          <a:p>
            <a:pPr marL="503533" indent="-503533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AutoNum type="romanUcPeriod"/>
              <a:defRPr/>
            </a:pP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292466" y="1896757"/>
            <a:ext cx="1716317" cy="9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목적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92466" y="3096783"/>
            <a:ext cx="1716317" cy="9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범위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92466" y="4296809"/>
            <a:ext cx="1716317" cy="9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전제 및 고려사항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292466" y="5496835"/>
            <a:ext cx="1716317" cy="9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rPr>
              <a:t>참조 문서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s"/>
            </a:endParaRPr>
          </a:p>
        </p:txBody>
      </p:sp>
      <p:cxnSp>
        <p:nvCxnSpPr>
          <p:cNvPr id="36" name="직선 연결선 35"/>
          <p:cNvCxnSpPr/>
          <p:nvPr/>
        </p:nvCxnSpPr>
        <p:spPr bwMode="auto">
          <a:xfrm>
            <a:off x="3030858" y="3023514"/>
            <a:ext cx="6516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>
            <a:off x="3030858" y="4194485"/>
            <a:ext cx="6516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/>
          <p:cNvCxnSpPr/>
          <p:nvPr/>
        </p:nvCxnSpPr>
        <p:spPr bwMode="auto">
          <a:xfrm>
            <a:off x="3030858" y="5382617"/>
            <a:ext cx="6516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3080792" y="1872198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lvl="1" indent="-174625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Public ZCP Add-on CICD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교육 목적으로 사용자들이 빌드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Hands-On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가능할 수 있도록 하기 위해서 작성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080792" y="3084889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indent="-174625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맑은 고딕" panose="020B0503020000020004" pitchFamily="50" charset="-127"/>
                <a:cs typeface="Arial" panose="020B0604020202020204" pitchFamily="34" charset="0"/>
              </a:rPr>
              <a:t>Public ZCP Add-on CICD Add-on</a:t>
            </a:r>
            <a:endParaRPr lang="ko-KR" altLang="en-US" sz="1200" kern="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080792" y="4259095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1450" indent="-171450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endParaRPr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lnSpc>
                <a:spcPct val="110000"/>
              </a:lnSpc>
              <a:spcAft>
                <a:spcPts val="400"/>
              </a:spcAft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3080791" y="5497157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indent="-174625" algn="l" fontAlgn="auto" latinLnBrk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endParaRPr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080792" y="5497157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1450" indent="-171450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endParaRPr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080792" y="4284631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indent="-174625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ZCP Add-on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구축이 된 클러스터</a:t>
            </a:r>
            <a:endParaRPr lang="ko-KR" altLang="en-US" sz="12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080792" y="5475080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indent="-174625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endParaRPr lang="ko-KR" altLang="en-US" sz="12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080792" y="5502764"/>
            <a:ext cx="6300000" cy="10155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995" tIns="0" rIns="0" bIns="0" anchor="ctr"/>
          <a:lstStyle/>
          <a:p>
            <a:pPr marL="174625" indent="-174625" latinLnBrk="0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hlinkClick r:id="rId3"/>
              </a:rPr>
              <a:t>https://z-docs.github.io/zcp/cicd/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46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478497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2-3. </a:t>
            </a:r>
            <a:r>
              <a:rPr lang="ko-KR" altLang="en-US" dirty="0"/>
              <a:t>배포 실행 및 확인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III. Pipeline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528" y="1228927"/>
            <a:ext cx="920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ko-KR" altLang="en-US" dirty="0"/>
              <a:t>콘솔 출력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623856"/>
            <a:ext cx="7648575" cy="42767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085" y="6067625"/>
            <a:ext cx="920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dirty="0"/>
              <a:t>Open Browser : </a:t>
            </a:r>
            <a:r>
              <a:rPr lang="en-US" altLang="ko-KR" dirty="0">
                <a:hlinkClick r:id="rId4"/>
              </a:rPr>
              <a:t>http://edu01.cloudzcp.io</a:t>
            </a:r>
            <a:endParaRPr lang="en-US" altLang="ko-KR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Create Pipeline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482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Rolling Update</a:t>
            </a:r>
          </a:p>
        </p:txBody>
      </p:sp>
    </p:spTree>
    <p:extLst>
      <p:ext uri="{BB962C8B-B14F-4D97-AF65-F5344CB8AC3E}">
        <p14:creationId xmlns:p14="http://schemas.microsoft.com/office/powerpoint/2010/main" val="1344124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A9769F-5F60-894D-904B-77450EB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0436B5-B838-FB47-A9B1-74F6DA6479FD}"/>
              </a:ext>
            </a:extLst>
          </p:cNvPr>
          <p:cNvGrpSpPr/>
          <p:nvPr/>
        </p:nvGrpSpPr>
        <p:grpSpPr>
          <a:xfrm>
            <a:off x="4781550" y="914437"/>
            <a:ext cx="4646613" cy="5521325"/>
            <a:chOff x="4781550" y="914400"/>
            <a:chExt cx="4646613" cy="5318125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995386B-7D0F-F44A-AAD3-B6FA6FCFC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0" y="914400"/>
              <a:ext cx="1162050" cy="531812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9999"/>
              </a:schemeClr>
            </a:solidFill>
            <a:ln>
              <a:noFill/>
            </a:ln>
          </p:spPr>
          <p:txBody>
            <a:bodyPr lIns="67997" tIns="169992" rIns="0" bIns="0" anchor="ctr"/>
            <a:lstStyle/>
            <a:p>
              <a:pPr marL="502476" indent="-502476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Font typeface="HY헤드라인M" pitchFamily="18" charset="-127"/>
                <a:buAutoNum type="romanUcPeriod"/>
                <a:defRPr/>
              </a:pPr>
              <a:endParaRPr lang="ko-KR" altLang="en-US" b="1" dirty="0">
                <a:latin typeface="+mn-ea"/>
              </a:endParaRP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3D233D72-A44B-4841-BE98-0B6CAD9A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1092200"/>
              <a:ext cx="4241800" cy="4972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203990" tIns="46800" rIns="0" bIns="90000" anchor="t"/>
            <a:lstStyle/>
            <a:p>
              <a:endParaRPr lang="en-US" altLang="ko-KR" sz="1400" dirty="0">
                <a:latin typeface="+mn-ea"/>
              </a:endParaRPr>
            </a:p>
            <a:p>
              <a:endParaRPr lang="en-US" altLang="ko-KR" sz="1400" dirty="0">
                <a:latin typeface="+mn-ea"/>
              </a:endParaRPr>
            </a:p>
            <a:p>
              <a:endParaRPr lang="en-US" altLang="ko-KR" sz="1400" b="1" dirty="0">
                <a:latin typeface="+mn-ea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Deployment 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수정</a:t>
              </a:r>
              <a:endParaRPr kumimoji="1" lang="en-US" altLang="ko-KR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200000"/>
                </a:lnSpc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Pipeline 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작성</a:t>
              </a:r>
              <a:endParaRPr kumimoji="1" lang="en-US" altLang="ko-KR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200000"/>
                </a:lnSpc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ko-KR" altLang="en-US" sz="1400" b="1" dirty="0" err="1">
                  <a:latin typeface="+mn-ea"/>
                  <a:cs typeface="Times New Roman" panose="02020603050405020304" pitchFamily="18" charset="0"/>
                </a:rPr>
                <a:t>소스변경</a:t>
              </a:r>
              <a:endParaRPr kumimoji="1" lang="en-US" altLang="ko-KR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200000"/>
                </a:lnSpc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Rolling update 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실행</a:t>
              </a:r>
              <a:b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</a:b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  </a:t>
              </a:r>
              <a:br>
                <a:rPr lang="ko-KR" altLang="en-US" sz="1400" b="1" dirty="0">
                  <a:latin typeface="+mn-ea"/>
                </a:rPr>
              </a:br>
              <a:endParaRPr lang="en-US" altLang="ko-KR" sz="1400" b="1" dirty="0">
                <a:latin typeface="+mn-ea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6485AAB2-881A-EC40-917E-EA57CB659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9" y="947738"/>
            <a:ext cx="4307426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 anchor="ctr"/>
          <a:lstStyle>
            <a:lvl1pPr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r" latinLnBrk="0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ko-KR" sz="2400" dirty="0">
                <a:latin typeface="+mn-ea"/>
                <a:cs typeface="Times New Roman" panose="02020603050405020304" pitchFamily="18" charset="0"/>
              </a:rPr>
              <a:t>IV. Rolling Update</a:t>
            </a:r>
          </a:p>
        </p:txBody>
      </p:sp>
    </p:spTree>
    <p:extLst>
      <p:ext uri="{BB962C8B-B14F-4D97-AF65-F5344CB8AC3E}">
        <p14:creationId xmlns:p14="http://schemas.microsoft.com/office/powerpoint/2010/main" val="2998727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345447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 Deployment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수정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520" y="1228927"/>
            <a:ext cx="9201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spec.strategy.type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Rollingupdate</a:t>
            </a:r>
            <a:r>
              <a:rPr lang="en-US" altLang="ko-KR" dirty="0">
                <a:latin typeface="+mj-ea"/>
                <a:ea typeface="+mj-ea"/>
              </a:rPr>
              <a:t> # </a:t>
            </a:r>
            <a:r>
              <a:rPr lang="ko-KR" altLang="en-US" dirty="0" err="1">
                <a:latin typeface="+mj-ea"/>
                <a:ea typeface="+mj-ea"/>
              </a:rPr>
              <a:t>배포방식</a:t>
            </a:r>
            <a:r>
              <a:rPr lang="ko-KR" altLang="en-US" dirty="0">
                <a:latin typeface="+mj-ea"/>
                <a:ea typeface="+mj-ea"/>
              </a:rPr>
              <a:t> 설정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spec.strategy.rollingUpdate.maxSurge</a:t>
            </a:r>
            <a:r>
              <a:rPr lang="en-US" altLang="ko-KR" dirty="0">
                <a:latin typeface="+mj-ea"/>
                <a:ea typeface="+mj-ea"/>
              </a:rPr>
              <a:t>: 1 # up pod </a:t>
            </a:r>
            <a:r>
              <a:rPr lang="ko-KR" altLang="en-US" dirty="0">
                <a:latin typeface="+mj-ea"/>
                <a:ea typeface="+mj-ea"/>
              </a:rPr>
              <a:t>최대 단위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spec.strategy.rollingUpdate.maxUnavailable</a:t>
            </a:r>
            <a:r>
              <a:rPr lang="en-US" altLang="ko-KR" dirty="0">
                <a:latin typeface="+mj-ea"/>
                <a:ea typeface="+mj-ea"/>
              </a:rPr>
              <a:t>: 1 # down pod </a:t>
            </a:r>
            <a:r>
              <a:rPr lang="ko-KR" altLang="en-US" dirty="0">
                <a:latin typeface="+mj-ea"/>
                <a:ea typeface="+mj-ea"/>
              </a:rPr>
              <a:t>최대 단위</a:t>
            </a:r>
          </a:p>
          <a:p>
            <a:endParaRPr lang="en-US" altLang="ko-KR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Deployment </a:t>
            </a:r>
            <a:r>
              <a:rPr lang="ko-KR" altLang="en-US" dirty="0"/>
              <a:t>수정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2348880"/>
            <a:ext cx="7870329" cy="44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0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87737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 Pipeline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작성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Pipeline  </a:t>
            </a:r>
            <a:r>
              <a:rPr lang="ko-KR" altLang="en-US" dirty="0"/>
              <a:t>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0552" y="83671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sam</a:t>
            </a:r>
            <a:r>
              <a:rPr lang="en-US" altLang="ko-KR" sz="1400" dirty="0">
                <a:latin typeface="+mn-ea"/>
              </a:rPr>
              <a:t>-</a:t>
            </a:r>
            <a:r>
              <a:rPr lang="en-US" altLang="ko-KR" sz="1400" dirty="0" err="1">
                <a:latin typeface="+mn-ea"/>
              </a:rPr>
              <a:t>zcp</a:t>
            </a:r>
            <a:r>
              <a:rPr lang="en-US" altLang="ko-KR" sz="1400" dirty="0">
                <a:latin typeface="+mn-ea"/>
              </a:rPr>
              <a:t>-lab-rolling </a:t>
            </a:r>
            <a:r>
              <a:rPr lang="ko-KR" altLang="en-US" sz="1400" dirty="0">
                <a:latin typeface="+mn-ea"/>
              </a:rPr>
              <a:t>이름으로 </a:t>
            </a:r>
            <a:r>
              <a:rPr lang="en-US" altLang="ko-KR" sz="1400" dirty="0">
                <a:latin typeface="+mn-ea"/>
              </a:rPr>
              <a:t>Pipeline</a:t>
            </a:r>
            <a:r>
              <a:rPr lang="ko-KR" altLang="en-US" sz="1400" dirty="0">
                <a:latin typeface="+mn-ea"/>
              </a:rPr>
              <a:t>작성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4765" y="1148975"/>
            <a:ext cx="90867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Pipeline 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설정에서 </a:t>
            </a: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Parameter 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설정 </a:t>
            </a: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: VERSION 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처리를 위해 </a:t>
            </a: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Pipeline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에 변수 추가</a:t>
            </a:r>
          </a:p>
          <a:p>
            <a:pPr>
              <a:buFont typeface="+mj-lt"/>
              <a:buAutoNum type="arabicPeriod"/>
            </a:pP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General 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영역에서 </a:t>
            </a:r>
            <a:r>
              <a:rPr lang="ko-KR" altLang="en-US" sz="1400" i="1" dirty="0">
                <a:solidFill>
                  <a:srgbClr val="2C3E50"/>
                </a:solidFill>
                <a:latin typeface="+mj-ea"/>
                <a:ea typeface="+mj-ea"/>
              </a:rPr>
              <a:t>이 빌드는 매개변수가 있습니다</a:t>
            </a:r>
            <a:r>
              <a:rPr lang="en-US" altLang="ko-KR" sz="1400" i="1" dirty="0">
                <a:solidFill>
                  <a:srgbClr val="2C3E50"/>
                </a:solidFill>
                <a:latin typeface="+mj-ea"/>
                <a:ea typeface="+mj-ea"/>
              </a:rPr>
              <a:t>.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 체크</a:t>
            </a:r>
          </a:p>
          <a:p>
            <a:pPr>
              <a:buFont typeface="+mj-lt"/>
              <a:buAutoNum type="arabicPeriod"/>
            </a:pP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매개변수 추가 </a:t>
            </a: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Click &gt; String Parameter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dirty="0" err="1">
                <a:solidFill>
                  <a:srgbClr val="2C3E50"/>
                </a:solidFill>
                <a:latin typeface="+mj-ea"/>
                <a:ea typeface="+mj-ea"/>
              </a:rPr>
              <a:t>매개변수명</a:t>
            </a:r>
            <a:r>
              <a:rPr lang="ko-KR" altLang="en-US" sz="1400" dirty="0">
                <a:solidFill>
                  <a:srgbClr val="2C3E5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: VERSION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400" dirty="0">
                <a:solidFill>
                  <a:srgbClr val="2C3E50"/>
                </a:solidFill>
                <a:latin typeface="+mj-ea"/>
                <a:ea typeface="+mj-ea"/>
              </a:rPr>
              <a:t>Default Value: develop</a:t>
            </a:r>
            <a:endParaRPr lang="en-US" altLang="ko-KR" sz="1400" b="0" i="0" dirty="0">
              <a:solidFill>
                <a:srgbClr val="2C3E5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52" y="2338189"/>
            <a:ext cx="7369696" cy="45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9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87737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 Pipeline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작성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052736"/>
            <a:ext cx="8248650" cy="5219700"/>
          </a:xfrm>
          <a:prstGeom prst="rect">
            <a:avLst/>
          </a:prstGeom>
        </p:spPr>
      </p:pic>
      <p:sp>
        <p:nvSpPr>
          <p:cNvPr id="1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Pipeline  </a:t>
            </a:r>
            <a:r>
              <a:rPr lang="ko-KR" altLang="en-US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336412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877370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 Pipeline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작성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504" y="1196752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Pipeline 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영역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Script Path : Production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용 파일로 변경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. 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jenkins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-pipeline/rolling-pipeline</a:t>
            </a:r>
          </a:p>
          <a:p>
            <a:pPr>
              <a:buFont typeface="+mj-lt"/>
              <a:buAutoNum type="arabicPeriod" startAt="4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 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Git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 project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의 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jenkins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-pipeline/rolling-pipeline 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파일 편집</a:t>
            </a:r>
          </a:p>
          <a:p>
            <a:pPr>
              <a:buFont typeface="+mj-lt"/>
              <a:buAutoNum type="arabicPeriod" startAt="4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VERSION </a:t>
            </a:r>
            <a:r>
              <a:rPr lang="ko-KR" altLang="en-US" dirty="0" err="1">
                <a:solidFill>
                  <a:srgbClr val="2C3E50"/>
                </a:solidFill>
                <a:latin typeface="+mn-ea"/>
              </a:rPr>
              <a:t>변수선언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 주석 처리</a:t>
            </a:r>
            <a:endParaRPr lang="ko-KR" altLang="en-US" b="0" dirty="0">
              <a:solidFill>
                <a:srgbClr val="2C3E5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996952"/>
            <a:ext cx="8639175" cy="685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3892" y="404256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Job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설정의 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Deploy 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변경</a:t>
            </a: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45087" y="391406"/>
            <a:ext cx="3816425" cy="238303"/>
          </a:xfrm>
        </p:spPr>
        <p:txBody>
          <a:bodyPr/>
          <a:lstStyle/>
          <a:p>
            <a:r>
              <a:rPr lang="en-US" altLang="ko-KR" dirty="0"/>
              <a:t>2. Pipeline  </a:t>
            </a:r>
            <a:r>
              <a:rPr lang="ko-KR" altLang="en-US" dirty="0"/>
              <a:t>작성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6468" y="4654370"/>
            <a:ext cx="8352928" cy="61555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kubeCmd.apply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 file: 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'k8s/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service.yaml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K8S_NAMESPACE</a:t>
            </a:r>
            <a:endParaRPr kumimoji="0" lang="ko-KR" altLang="ko-KR" sz="6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yaml.update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 file: 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'k8s/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deployment.yaml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spec.template.spec.containers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[0].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"${HARBOR_REGISTRY}/${DOCKER_IMAGE}:${VERSION}"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6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kubeCmd.apply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 file: 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'k8s/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deployment.yaml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FF9E7B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recoverOnFail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Consolas" panose="020B0609020204030204" pitchFamily="49" charset="0"/>
              </a:rPr>
              <a:t>: K8S_NAMESPACE</a:t>
            </a:r>
            <a:endParaRPr kumimoji="0" lang="ko-KR" altLang="ko-KR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5884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383645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 </a:t>
            </a:r>
            <a:r>
              <a:rPr kumimoji="1" lang="ko-KR" altLang="en-US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소스변경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45087" y="391406"/>
            <a:ext cx="3816425" cy="23830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소스변경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4528" y="1484784"/>
            <a:ext cx="9201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Open file(./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src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/main/resource/static/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css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/style.css)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47 line</a:t>
            </a:r>
            <a:r>
              <a:rPr lang="ko-KR" altLang="en-US" dirty="0">
                <a:solidFill>
                  <a:srgbClr val="2C3E50"/>
                </a:solidFill>
                <a:latin typeface="+mn-ea"/>
              </a:rPr>
              <a:t>의 색상 값 변경 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(background-color: #157ed2; --&gt; background-color: red)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Stage &amp; Commit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C3E50"/>
                </a:solidFill>
                <a:latin typeface="+mn-ea"/>
              </a:rPr>
              <a:t> Push to origin/master(</a:t>
            </a:r>
            <a:r>
              <a:rPr lang="en-US" altLang="ko-KR" dirty="0" err="1">
                <a:solidFill>
                  <a:srgbClr val="2C3E50"/>
                </a:solidFill>
                <a:latin typeface="+mn-ea"/>
              </a:rPr>
              <a:t>Git</a:t>
            </a:r>
            <a:r>
              <a:rPr lang="en-US" altLang="ko-KR" dirty="0">
                <a:solidFill>
                  <a:srgbClr val="2C3E50"/>
                </a:solidFill>
                <a:latin typeface="+mn-ea"/>
              </a:rPr>
              <a:t> Server)</a:t>
            </a:r>
            <a:endParaRPr lang="en-US" altLang="ko-KR" b="0" i="0" dirty="0">
              <a:solidFill>
                <a:srgbClr val="2C3E5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1422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18664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Rolling update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실행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45087" y="391406"/>
            <a:ext cx="3816425" cy="238303"/>
          </a:xfrm>
        </p:spPr>
        <p:txBody>
          <a:bodyPr/>
          <a:lstStyle/>
          <a:p>
            <a:r>
              <a:rPr lang="en-US" altLang="ko-KR" dirty="0"/>
              <a:t>4. Rolling update </a:t>
            </a:r>
            <a:r>
              <a:rPr lang="ko-KR" altLang="en-US" dirty="0"/>
              <a:t>실행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2520" y="946454"/>
            <a:ext cx="9201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Click : Build with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VERSION </a:t>
            </a:r>
            <a:r>
              <a:rPr lang="ko-KR" altLang="en-US" dirty="0">
                <a:latin typeface="+mj-ea"/>
                <a:ea typeface="+mj-ea"/>
              </a:rPr>
              <a:t>입력 </a:t>
            </a:r>
            <a:r>
              <a:rPr lang="en-US" altLang="ko-KR" dirty="0">
                <a:latin typeface="+mj-ea"/>
                <a:ea typeface="+mj-ea"/>
              </a:rPr>
              <a:t>: rolling-1</a:t>
            </a:r>
          </a:p>
          <a:p>
            <a:pPr>
              <a:buFont typeface="+mj-lt"/>
              <a:buAutoNum type="arabicPeriod"/>
            </a:pPr>
            <a:endParaRPr lang="en-US" altLang="ko-KR" b="0" i="0" dirty="0">
              <a:solidFill>
                <a:srgbClr val="2C3E5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4" y="1897830"/>
            <a:ext cx="6696422" cy="32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52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18664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4. Rolling update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실행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IV. Rolling update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45087" y="391406"/>
            <a:ext cx="3816425" cy="238303"/>
          </a:xfrm>
        </p:spPr>
        <p:txBody>
          <a:bodyPr/>
          <a:lstStyle/>
          <a:p>
            <a:r>
              <a:rPr lang="en-US" altLang="ko-KR" dirty="0"/>
              <a:t>4. Rolling update </a:t>
            </a:r>
            <a:r>
              <a:rPr lang="ko-KR" altLang="en-US" dirty="0"/>
              <a:t>실행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2520" y="946454"/>
            <a:ext cx="920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pod </a:t>
            </a:r>
            <a:r>
              <a:rPr lang="ko-KR" altLang="en-US" dirty="0">
                <a:latin typeface="+mn-ea"/>
              </a:rPr>
              <a:t>상태 확인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kubectl</a:t>
            </a:r>
            <a:r>
              <a:rPr lang="en-US" altLang="ko-KR" dirty="0">
                <a:latin typeface="+mn-ea"/>
              </a:rPr>
              <a:t> get deploy -n edu01</a:t>
            </a:r>
            <a:endParaRPr lang="en-US" altLang="ko-KR" b="0" i="0" dirty="0">
              <a:solidFill>
                <a:srgbClr val="2C3E50"/>
              </a:solidFill>
              <a:effectLst/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692294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230480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Problems/Solution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6496" y="1535923"/>
            <a:ext cx="94174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n-ea"/>
              </a:rPr>
              <a:t>Problems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 Business Agility </a:t>
            </a:r>
            <a:r>
              <a:rPr lang="ko-KR" altLang="en-US" sz="1200" dirty="0">
                <a:latin typeface="+mn-ea"/>
              </a:rPr>
              <a:t>달성을 위해 </a:t>
            </a:r>
            <a:r>
              <a:rPr lang="en-US" altLang="ko-KR" sz="1200" dirty="0">
                <a:latin typeface="+mn-ea"/>
              </a:rPr>
              <a:t>Application</a:t>
            </a:r>
            <a:r>
              <a:rPr lang="ko-KR" altLang="en-US" sz="1200" dirty="0">
                <a:latin typeface="+mn-ea"/>
              </a:rPr>
              <a:t>의 빠르고 지속적인 배포에 대한 요구 증가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개발과 운영 조직이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배포로 인해 장애 발생 시 운영 조직의 책임 편중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배포 주기 </a:t>
            </a:r>
            <a:r>
              <a:rPr lang="ko-KR" altLang="en-US" sz="1200" dirty="0" err="1">
                <a:latin typeface="+mn-ea"/>
              </a:rPr>
              <a:t>길어짐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배포 한번을 위해 배포 계획 수립 및 검증 작업으로 최소 몇 일 소요됨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 Application</a:t>
            </a:r>
            <a:r>
              <a:rPr lang="ko-KR" altLang="en-US" sz="1200" dirty="0">
                <a:latin typeface="+mn-ea"/>
              </a:rPr>
              <a:t>의 복잡도 증가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관리 대상 서비스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인스턴스 증가</a:t>
            </a:r>
            <a:endParaRPr lang="ko-KR" altLang="en-US" sz="1200" b="0" i="0" dirty="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9329" y="3692888"/>
            <a:ext cx="930505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2"/>
                </a:solidFill>
                <a:latin typeface="+mn-ea"/>
              </a:rPr>
              <a:t>Solution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운영환경과</a:t>
            </a:r>
            <a:r>
              <a:rPr lang="ko-KR" altLang="en-US" sz="1200" dirty="0">
                <a:latin typeface="+mn-ea"/>
              </a:rPr>
              <a:t> 동일한 </a:t>
            </a:r>
            <a:r>
              <a:rPr lang="en-US" altLang="ko-KR" sz="1200" dirty="0">
                <a:latin typeface="+mn-ea"/>
              </a:rPr>
              <a:t>Infrastructure/</a:t>
            </a:r>
            <a:r>
              <a:rPr lang="ko-KR" altLang="en-US" sz="1200" dirty="0">
                <a:latin typeface="+mn-ea"/>
              </a:rPr>
              <a:t>환경에서 테스트 수행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반복적인 테스트 수행 및 자동화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 Code </a:t>
            </a:r>
            <a:r>
              <a:rPr lang="ko-KR" altLang="en-US" sz="1200" dirty="0">
                <a:latin typeface="+mn-ea"/>
              </a:rPr>
              <a:t>기반으로 </a:t>
            </a:r>
            <a:r>
              <a:rPr lang="en-US" altLang="ko-KR" sz="1200" dirty="0">
                <a:latin typeface="+mn-ea"/>
              </a:rPr>
              <a:t>Development/Staging/Production </a:t>
            </a:r>
            <a:r>
              <a:rPr lang="ko-KR" altLang="en-US" sz="1200" dirty="0">
                <a:latin typeface="+mn-ea"/>
              </a:rPr>
              <a:t>환경에 적용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빠른 배포 환경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표준화를 통한 빌드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배포 프로세스 자동화</a:t>
            </a:r>
            <a:endParaRPr lang="ko-KR" altLang="en-US" sz="12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8713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AMF Pipeline</a:t>
            </a:r>
          </a:p>
        </p:txBody>
      </p:sp>
    </p:spTree>
    <p:extLst>
      <p:ext uri="{BB962C8B-B14F-4D97-AF65-F5344CB8AC3E}">
        <p14:creationId xmlns:p14="http://schemas.microsoft.com/office/powerpoint/2010/main" val="1572525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A9769F-5F60-894D-904B-77450EB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22346A-756A-6543-A472-99F70FD88570}"/>
              </a:ext>
            </a:extLst>
          </p:cNvPr>
          <p:cNvGrpSpPr/>
          <p:nvPr/>
        </p:nvGrpSpPr>
        <p:grpSpPr>
          <a:xfrm>
            <a:off x="4781550" y="914437"/>
            <a:ext cx="4646613" cy="5521325"/>
            <a:chOff x="4781550" y="914400"/>
            <a:chExt cx="4646613" cy="5318125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C4068954-C0BB-4A45-9FFE-6C1E84C78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0" y="914400"/>
              <a:ext cx="1162050" cy="531812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9999"/>
              </a:schemeClr>
            </a:solidFill>
            <a:ln>
              <a:noFill/>
            </a:ln>
          </p:spPr>
          <p:txBody>
            <a:bodyPr lIns="67997" tIns="169992" rIns="0" bIns="0" anchor="ctr"/>
            <a:lstStyle/>
            <a:p>
              <a:pPr marL="502476" indent="-502476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Font typeface="HY헤드라인M" pitchFamily="18" charset="-127"/>
                <a:buAutoNum type="romanUcPeriod"/>
                <a:defRPr/>
              </a:pPr>
              <a:endParaRPr lang="ko-KR" altLang="en-US" b="1" dirty="0">
                <a:latin typeface="+mn-ea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5F7DCC13-6E6F-944F-A293-85D1931C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1092200"/>
              <a:ext cx="4241800" cy="4972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203990" tIns="46800" rIns="0" bIns="90000" anchor="t"/>
            <a:lstStyle/>
            <a:p>
              <a:endParaRPr lang="en-US" altLang="ko-KR" sz="1400" dirty="0">
                <a:latin typeface="+mn-ea"/>
              </a:endParaRPr>
            </a:p>
            <a:p>
              <a:endParaRPr lang="en-US" altLang="ko-KR" sz="1400" dirty="0">
                <a:latin typeface="+mn-ea"/>
              </a:endParaRPr>
            </a:p>
            <a:p>
              <a:endParaRPr lang="en-US" altLang="ko-KR" sz="1400" b="1" dirty="0">
                <a:latin typeface="+mn-ea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Pipeline</a:t>
              </a: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 변경 사항</a:t>
              </a:r>
              <a:endParaRPr kumimoji="1" lang="en-US" altLang="ko-KR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고도화된 배포 전략</a:t>
              </a:r>
              <a:endParaRPr kumimoji="1" lang="en-US" altLang="ko-KR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기타</a:t>
              </a:r>
              <a:b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</a:b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   </a:t>
              </a:r>
              <a:br>
                <a:rPr lang="ko-KR" altLang="en-US" sz="1400" b="1" dirty="0">
                  <a:latin typeface="+mn-ea"/>
                </a:rPr>
              </a:br>
              <a:endParaRPr lang="en-US" altLang="ko-KR" sz="1400" b="1" dirty="0">
                <a:latin typeface="+mn-ea"/>
              </a:endParaRPr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0D3E5BC0-984B-4441-B0E0-F9D77A338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4307426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 anchor="ctr"/>
          <a:lstStyle>
            <a:lvl1pPr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1039"/>
              </a:spcBef>
              <a:buNone/>
              <a:defRPr/>
            </a:pPr>
            <a:r>
              <a:rPr kumimoji="1" lang="en-US" altLang="ko-KR" sz="2400" dirty="0">
                <a:latin typeface="+mn-ea"/>
                <a:cs typeface="Times New Roman" panose="02020603050405020304" pitchFamily="18" charset="0"/>
              </a:rPr>
              <a:t>IV. AMF Pipeline</a:t>
            </a:r>
          </a:p>
        </p:txBody>
      </p:sp>
    </p:spTree>
    <p:extLst>
      <p:ext uri="{BB962C8B-B14F-4D97-AF65-F5344CB8AC3E}">
        <p14:creationId xmlns:p14="http://schemas.microsoft.com/office/powerpoint/2010/main" val="309263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2420789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1. Pipeline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변경 사항</a:t>
            </a:r>
            <a:endParaRPr kumimoji="1" lang="ko-Kore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A97A835-1B1B-2D48-B2BB-A430E999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</a:rPr>
              <a:t>Kustomize </a:t>
            </a:r>
            <a:r>
              <a:rPr lang="ko-KR" altLang="en-US" b="0" dirty="0">
                <a:latin typeface="+mn-ea"/>
              </a:rPr>
              <a:t>기반으로 </a:t>
            </a:r>
            <a:r>
              <a:rPr lang="en-US" altLang="ko-KR" b="0" dirty="0">
                <a:latin typeface="+mn-ea"/>
              </a:rPr>
              <a:t>kubernetes</a:t>
            </a:r>
            <a:r>
              <a:rPr lang="ko-KR" altLang="en-US" b="0" dirty="0">
                <a:latin typeface="+mn-ea"/>
              </a:rPr>
              <a:t>에 배포할 리소스</a:t>
            </a:r>
            <a:r>
              <a:rPr lang="en-US" altLang="ko-KR" b="0" dirty="0">
                <a:latin typeface="+mn-ea"/>
              </a:rPr>
              <a:t>(Deployment, Service,</a:t>
            </a:r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Configmap </a:t>
            </a:r>
            <a:r>
              <a:rPr lang="ko-KR" altLang="en-US" b="0" dirty="0">
                <a:latin typeface="+mn-ea"/>
              </a:rPr>
              <a:t>등</a:t>
            </a:r>
            <a:r>
              <a:rPr lang="en-US" altLang="ko-KR" b="0" dirty="0">
                <a:latin typeface="+mn-ea"/>
              </a:rPr>
              <a:t>)</a:t>
            </a:r>
            <a:r>
              <a:rPr lang="ko-KR" altLang="en-US" b="0" dirty="0">
                <a:latin typeface="+mn-ea"/>
              </a:rPr>
              <a:t>을 자동화하여 이를 기반으로 배포하는 단계 추가</a:t>
            </a:r>
            <a:endParaRPr lang="en-US" altLang="ko-KR" b="0" dirty="0">
              <a:latin typeface="+mn-ea"/>
            </a:endParaRPr>
          </a:p>
          <a:p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1)</a:t>
            </a:r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containerTemplate</a:t>
            </a:r>
            <a:r>
              <a:rPr lang="ko-KR" altLang="en-US" b="0" dirty="0">
                <a:latin typeface="+mn-ea"/>
              </a:rPr>
              <a:t>에 </a:t>
            </a:r>
            <a:r>
              <a:rPr lang="en-US" altLang="ko-KR" b="0" dirty="0">
                <a:latin typeface="+mn-ea"/>
              </a:rPr>
              <a:t>kustomize </a:t>
            </a:r>
            <a:r>
              <a:rPr lang="ko-KR" altLang="en-US" b="0" dirty="0">
                <a:latin typeface="+mn-ea"/>
              </a:rPr>
              <a:t>활용을 위한 </a:t>
            </a:r>
            <a:r>
              <a:rPr lang="en-US" altLang="ko-KR" b="0" dirty="0">
                <a:latin typeface="+mn-ea"/>
              </a:rPr>
              <a:t>Container </a:t>
            </a:r>
            <a:r>
              <a:rPr lang="ko-KR" altLang="en-US" b="0" dirty="0">
                <a:latin typeface="+mn-ea"/>
              </a:rPr>
              <a:t>추가</a:t>
            </a:r>
            <a:endParaRPr lang="en-US" altLang="ko-KR" b="0" dirty="0">
              <a:latin typeface="+mn-ea"/>
            </a:endParaRPr>
          </a:p>
          <a:p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2)</a:t>
            </a:r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stage(‘Build K8S YAML’) </a:t>
            </a:r>
            <a:r>
              <a:rPr lang="ko-KR" altLang="en-US" b="0" dirty="0">
                <a:latin typeface="+mn-ea"/>
              </a:rPr>
              <a:t>로 </a:t>
            </a:r>
            <a:r>
              <a:rPr lang="en-US" altLang="ko-KR" b="0" dirty="0">
                <a:latin typeface="+mn-ea"/>
              </a:rPr>
              <a:t>Kubernetes </a:t>
            </a:r>
            <a:r>
              <a:rPr lang="ko-KR" altLang="en-US" b="0" dirty="0">
                <a:latin typeface="+mn-ea"/>
              </a:rPr>
              <a:t>배포 리소스 생성 과정 단계 추가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228C06-C7E9-8647-9465-921A4C67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2" y="2204864"/>
            <a:ext cx="8913440" cy="1477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6DE25-0B84-EE45-927B-4CA7D434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3" y="4111741"/>
            <a:ext cx="893677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9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2470481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2.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고도화된 배포 전략</a:t>
            </a:r>
            <a:endParaRPr kumimoji="1" lang="ko-Kore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A97A835-1B1B-2D48-B2BB-A430E999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Jenkins </a:t>
            </a:r>
            <a:r>
              <a:rPr lang="ko-KR" altLang="en-US" b="0" dirty="0"/>
              <a:t>기반의 기본 배포 전략 외에 </a:t>
            </a:r>
            <a:r>
              <a:rPr lang="en-US" altLang="ko-KR" b="0" dirty="0"/>
              <a:t>Rollback,</a:t>
            </a:r>
            <a:r>
              <a:rPr lang="ko-KR" altLang="en-US" b="0" dirty="0"/>
              <a:t> </a:t>
            </a:r>
            <a:r>
              <a:rPr lang="en-US" altLang="ko-KR" b="0" dirty="0"/>
              <a:t>Bluen/Green, Canary </a:t>
            </a:r>
            <a:r>
              <a:rPr lang="ko-KR" altLang="en-US" b="0" dirty="0"/>
              <a:t>전략 등은 추가적인 개선이 필요함</a:t>
            </a:r>
            <a:endParaRPr lang="en-US" altLang="ko-KR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110D4-BA12-D041-BB29-E76702BC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6" y="1196752"/>
            <a:ext cx="5832648" cy="50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6016773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3.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기타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–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awesome-shopping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실습 코드의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CI/CD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형상</a:t>
            </a:r>
            <a:endParaRPr kumimoji="1" lang="ko-Kore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A97A835-1B1B-2D48-B2BB-A430E999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0" dirty="0"/>
              <a:t>예제로 공유드리는 </a:t>
            </a:r>
            <a:r>
              <a:rPr lang="en-US" altLang="ko-KR" b="0" dirty="0"/>
              <a:t>git</a:t>
            </a:r>
            <a:r>
              <a:rPr lang="ko-KR" altLang="en-US" b="0" dirty="0"/>
              <a:t>에서 아래 경로에 </a:t>
            </a:r>
            <a:r>
              <a:rPr lang="en-US" altLang="ko-KR" b="0" dirty="0"/>
              <a:t>awesome-shopping</a:t>
            </a:r>
            <a:r>
              <a:rPr lang="ko-KR" altLang="en-US" b="0" dirty="0"/>
              <a:t>에 대한 </a:t>
            </a:r>
            <a:r>
              <a:rPr lang="en-US" altLang="ko-KR" b="0" dirty="0"/>
              <a:t>cicd pipeline</a:t>
            </a:r>
            <a:r>
              <a:rPr lang="ko-KR" altLang="en-US" b="0" dirty="0"/>
              <a:t>이 있음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hlinkClick r:id="rId2"/>
              </a:rPr>
              <a:t>https://factory-git.cloudzcp.io/amf-team/awesome-shopping/src/branch/master/jenkins-pipeline/dev</a:t>
            </a:r>
            <a:endParaRPr lang="en-US" altLang="ko-KR" b="0" dirty="0"/>
          </a:p>
          <a:p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FE093-9CC4-1F49-8D3A-C0B0C33D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790880"/>
            <a:ext cx="8306736" cy="4367532"/>
          </a:xfrm>
          <a:prstGeom prst="rect">
            <a:avLst/>
          </a:prstGeom>
        </p:spPr>
      </p:pic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D9C644C2-41A9-0743-A785-37E685BD3511}"/>
              </a:ext>
            </a:extLst>
          </p:cNvPr>
          <p:cNvSpPr/>
          <p:nvPr/>
        </p:nvSpPr>
        <p:spPr>
          <a:xfrm>
            <a:off x="1928664" y="4509120"/>
            <a:ext cx="305351" cy="1440160"/>
          </a:xfrm>
          <a:prstGeom prst="rightBracket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AE2E1EB8-4FD6-8A4F-9F58-624829A74C34}"/>
              </a:ext>
            </a:extLst>
          </p:cNvPr>
          <p:cNvSpPr/>
          <p:nvPr/>
        </p:nvSpPr>
        <p:spPr>
          <a:xfrm rot="16200000">
            <a:off x="2480233" y="4977172"/>
            <a:ext cx="409030" cy="50405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9CFE26-EBE0-BC4C-A6D5-F53C3A9A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82" y="4284068"/>
            <a:ext cx="4599434" cy="189026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CBE18-F335-3644-9C44-7A522E9A113B}"/>
              </a:ext>
            </a:extLst>
          </p:cNvPr>
          <p:cNvSpPr txBox="1"/>
          <p:nvPr/>
        </p:nvSpPr>
        <p:spPr>
          <a:xfrm>
            <a:off x="620648" y="4228274"/>
            <a:ext cx="1460691" cy="2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프로젝트별 </a:t>
            </a:r>
            <a:r>
              <a:rPr lang="en-US" altLang="ko-KR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CICD</a:t>
            </a:r>
            <a:r>
              <a:rPr lang="ko-KR" altLang="en-US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97FAE-0649-874D-A2B8-F30754A5F2C4}"/>
              </a:ext>
            </a:extLst>
          </p:cNvPr>
          <p:cNvSpPr txBox="1"/>
          <p:nvPr/>
        </p:nvSpPr>
        <p:spPr>
          <a:xfrm>
            <a:off x="4980421" y="3955431"/>
            <a:ext cx="2088232" cy="2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예제 </a:t>
            </a:r>
            <a:r>
              <a:rPr lang="en-US" altLang="ko-KR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CI/CD</a:t>
            </a:r>
            <a:r>
              <a:rPr lang="ko-KR" altLang="en-US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Pipeline </a:t>
            </a:r>
            <a:r>
              <a:rPr lang="ko-KR" altLang="en-US" sz="998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04780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6040241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참고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awesome-shopping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개발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설계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Repository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구조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0AC80-4600-3843-A0EE-419E001A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" y="980728"/>
            <a:ext cx="9777536" cy="52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3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5317864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참고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awesome-shopping pipeline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단계별 내용</a:t>
            </a:r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6CB8E-ACDC-E148-97C5-5146378E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908720"/>
            <a:ext cx="9343516" cy="51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4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4543613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참고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awesome-shopping pipeline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등록</a:t>
            </a:r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23A9D-D95C-AE44-BAC4-D309F0AA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3" y="980728"/>
            <a:ext cx="9419073" cy="5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4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A4321-CEB2-D54A-9655-6B6DD228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63" y="200646"/>
            <a:ext cx="2225671" cy="369300"/>
          </a:xfrm>
        </p:spPr>
        <p:txBody>
          <a:bodyPr/>
          <a:lstStyle/>
          <a:p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3.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기타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–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Argo CD</a:t>
            </a:r>
            <a:endParaRPr kumimoji="1" lang="ko-Kore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A97A835-1B1B-2D48-B2BB-A430E999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Jenkins</a:t>
            </a:r>
            <a:r>
              <a:rPr lang="ko-KR" altLang="en-US" b="0" dirty="0"/>
              <a:t> 기반에서 보다 선언직 배포 방식으로의 변화</a:t>
            </a:r>
            <a:endParaRPr lang="en-US" altLang="ko-KR" b="0" dirty="0"/>
          </a:p>
          <a:p>
            <a:pPr marL="342900" indent="-342900">
              <a:buAutoNum type="arabicParenR"/>
            </a:pPr>
            <a:r>
              <a:rPr lang="en-US" altLang="ko-KR" b="0" dirty="0"/>
              <a:t>Zcp 1.x </a:t>
            </a:r>
            <a:r>
              <a:rPr lang="ko-KR" altLang="en-US" b="0" dirty="0"/>
              <a:t>버젼에서는 </a:t>
            </a:r>
            <a:r>
              <a:rPr lang="en-US" altLang="ko-KR" b="0" dirty="0"/>
              <a:t>Jenkins </a:t>
            </a:r>
            <a:r>
              <a:rPr lang="ko-KR" altLang="en-US" b="0" dirty="0"/>
              <a:t>기반으로 </a:t>
            </a:r>
            <a:r>
              <a:rPr lang="en-US" altLang="ko-KR" b="0" dirty="0"/>
              <a:t>CI/CD</a:t>
            </a:r>
            <a:r>
              <a:rPr lang="ko-KR" altLang="en-US" b="0" dirty="0"/>
              <a:t> 제공</a:t>
            </a:r>
            <a:endParaRPr lang="en-US" altLang="ko-KR" b="0" dirty="0"/>
          </a:p>
          <a:p>
            <a:pPr marL="342900" indent="-342900">
              <a:buAutoNum type="arabicParenR"/>
            </a:pPr>
            <a:r>
              <a:rPr lang="en-US" altLang="ko-KR" b="0" dirty="0"/>
              <a:t>Zcp 2.x </a:t>
            </a:r>
            <a:r>
              <a:rPr lang="ko-KR" altLang="en-US" b="0" dirty="0"/>
              <a:t>버젼에서는 </a:t>
            </a:r>
            <a:r>
              <a:rPr lang="en-US" altLang="ko-KR" b="0" dirty="0"/>
              <a:t>Tekton, Argo CD </a:t>
            </a:r>
            <a:r>
              <a:rPr lang="ko-KR" altLang="en-US" b="0" dirty="0"/>
              <a:t>기반으로 </a:t>
            </a:r>
            <a:r>
              <a:rPr lang="en-US" altLang="ko-KR" b="0" dirty="0"/>
              <a:t>CI/CD </a:t>
            </a:r>
            <a:r>
              <a:rPr lang="ko-KR" altLang="en-US" b="0" dirty="0">
                <a:solidFill>
                  <a:srgbClr val="FF0000"/>
                </a:solidFill>
              </a:rPr>
              <a:t>준비 중</a:t>
            </a:r>
            <a:r>
              <a:rPr lang="en-US" altLang="ko-KR" b="0" dirty="0">
                <a:solidFill>
                  <a:srgbClr val="FF0000"/>
                </a:solidFill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26626-A405-2B42-9E7C-B0BF18E8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772816"/>
            <a:ext cx="9001000" cy="44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90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373" y="2604490"/>
            <a:ext cx="4739303" cy="82451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E.N.D</a:t>
            </a:r>
          </a:p>
        </p:txBody>
      </p:sp>
    </p:spTree>
    <p:extLst>
      <p:ext uri="{BB962C8B-B14F-4D97-AF65-F5344CB8AC3E}">
        <p14:creationId xmlns:p14="http://schemas.microsoft.com/office/powerpoint/2010/main" val="277704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123207" cy="369300"/>
          </a:xfrm>
        </p:spPr>
        <p:txBody>
          <a:bodyPr/>
          <a:lstStyle/>
          <a:p>
            <a:pPr latinLnBrk="0"/>
            <a:r>
              <a:rPr kumimoji="1" lang="en-US" altLang="ko-KR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Deploy Strategies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 b="0" dirty="0">
                <a:latin typeface="+mn-ea"/>
              </a:rPr>
              <a:t>Configuration : Ingress &lt;-&gt; Service &lt;-&gt; Deployment </a:t>
            </a:r>
            <a:r>
              <a:rPr lang="ko-KR" altLang="en-US" sz="1400" b="0" dirty="0">
                <a:latin typeface="+mn-ea"/>
              </a:rPr>
              <a:t>상호 연관 관계</a:t>
            </a:r>
          </a:p>
          <a:p>
            <a:r>
              <a:rPr lang="en-US" altLang="ko-KR" sz="1400" b="0" dirty="0">
                <a:latin typeface="+mn-ea"/>
              </a:rPr>
              <a:t>[Key]:[Value] </a:t>
            </a:r>
            <a:r>
              <a:rPr lang="ko-KR" altLang="en-US" sz="1400" b="0" dirty="0">
                <a:latin typeface="+mn-ea"/>
              </a:rPr>
              <a:t>형태로 자유롭게 선언하여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자원 </a:t>
            </a:r>
            <a:r>
              <a:rPr lang="ko-KR" altLang="en-US" sz="1400" b="0" dirty="0" err="1">
                <a:latin typeface="+mn-ea"/>
              </a:rPr>
              <a:t>선택시</a:t>
            </a:r>
            <a:r>
              <a:rPr lang="ko-KR" altLang="en-US" sz="1400" b="0" dirty="0">
                <a:latin typeface="+mn-ea"/>
              </a:rPr>
              <a:t> </a:t>
            </a:r>
            <a:r>
              <a:rPr lang="en-US" altLang="ko-KR" sz="1400" b="0" dirty="0">
                <a:latin typeface="+mn-ea"/>
              </a:rPr>
              <a:t>Filter</a:t>
            </a:r>
            <a:r>
              <a:rPr lang="ko-KR" altLang="en-US" sz="1400" b="0" dirty="0">
                <a:latin typeface="+mn-ea"/>
              </a:rPr>
              <a:t>로 사용됨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1779" y="1572028"/>
            <a:ext cx="8859609" cy="4464496"/>
            <a:chOff x="341863" y="1484784"/>
            <a:chExt cx="8859609" cy="44644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80" y="1727745"/>
              <a:ext cx="8623104" cy="38416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41863" y="1484784"/>
              <a:ext cx="8859609" cy="446449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41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1768366" cy="369300"/>
          </a:xfrm>
        </p:spPr>
        <p:txBody>
          <a:bodyPr/>
          <a:lstStyle/>
          <a:p>
            <a:pPr latinLnBrk="0"/>
            <a:r>
              <a:rPr lang="en-US" altLang="ko-KR" dirty="0"/>
              <a:t>Appl. </a:t>
            </a:r>
            <a:r>
              <a:rPr lang="ko-KR" altLang="en-US" dirty="0"/>
              <a:t>기동 모습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251353" y="2866435"/>
            <a:ext cx="5715636" cy="3008019"/>
          </a:xfrm>
          <a:prstGeom prst="roundRect">
            <a:avLst>
              <a:gd name="adj" fmla="val 6613"/>
            </a:avLst>
          </a:prstGeom>
          <a:solidFill>
            <a:schemeClr val="bg1">
              <a:lumMod val="95000"/>
              <a:alpha val="2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Service Network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  <a:latin typeface="+mn-lt"/>
                <a:ea typeface="+mn-ea"/>
              </a:rPr>
              <a:t>(Cluster)</a:t>
            </a:r>
            <a:endParaRPr lang="ko-KR" altLang="en-US" sz="105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791413" y="3541512"/>
            <a:ext cx="1316940" cy="1440159"/>
          </a:xfrm>
          <a:prstGeom prst="roundRect">
            <a:avLst>
              <a:gd name="adj" fmla="val 661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Overlay Network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(POD)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287266" y="3541512"/>
            <a:ext cx="1440160" cy="1440159"/>
          </a:xfrm>
          <a:prstGeom prst="roundRect">
            <a:avLst>
              <a:gd name="adj" fmla="val 661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Overlay Network</a:t>
            </a:r>
            <a:br>
              <a:rPr lang="en-US" altLang="ko-KR" sz="1050" dirty="0">
                <a:solidFill>
                  <a:schemeClr val="tx1"/>
                </a:solidFill>
              </a:rPr>
            </a:br>
            <a:r>
              <a:rPr lang="en-US" altLang="ko-KR" sz="1050" dirty="0">
                <a:solidFill>
                  <a:schemeClr val="tx1"/>
                </a:solidFill>
              </a:rPr>
              <a:t>(POD)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4907447" y="3541512"/>
            <a:ext cx="1440160" cy="1440159"/>
          </a:xfrm>
          <a:prstGeom prst="roundRect">
            <a:avLst>
              <a:gd name="adj" fmla="val 661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Overlay Network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  <a:latin typeface="+mn-lt"/>
                <a:ea typeface="+mn-ea"/>
              </a:rPr>
              <a:t>(POD)</a:t>
            </a:r>
            <a:endParaRPr lang="ko-KR" altLang="en-US" sz="105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2944703" y="2777289"/>
            <a:ext cx="786697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Service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51353" y="2686416"/>
            <a:ext cx="571563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 bwMode="auto">
          <a:xfrm>
            <a:off x="2944703" y="2281371"/>
            <a:ext cx="786697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Ingress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056534" y="3429000"/>
            <a:ext cx="786697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pod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613997" y="3438826"/>
            <a:ext cx="786697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pod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5212534" y="3428193"/>
            <a:ext cx="786697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pod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58550" y="3856546"/>
            <a:ext cx="690423" cy="2848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Container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71241" y="4246498"/>
            <a:ext cx="690423" cy="2848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Container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3369" y="4149077"/>
            <a:ext cx="690423" cy="2848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Container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61049" y="4111765"/>
            <a:ext cx="690423" cy="2848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Container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333414" y="2988008"/>
            <a:ext cx="1103404" cy="269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Deployment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25" name="직선 연결선 24"/>
          <p:cNvCxnSpPr>
            <a:stCxn id="16" idx="2"/>
            <a:endCxn id="14" idx="0"/>
          </p:cNvCxnSpPr>
          <p:nvPr/>
        </p:nvCxnSpPr>
        <p:spPr>
          <a:xfrm>
            <a:off x="3338052" y="2550538"/>
            <a:ext cx="0" cy="2267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4" idx="2"/>
            <a:endCxn id="17" idx="0"/>
          </p:cNvCxnSpPr>
          <p:nvPr/>
        </p:nvCxnSpPr>
        <p:spPr>
          <a:xfrm flipH="1">
            <a:off x="2449883" y="3046456"/>
            <a:ext cx="888169" cy="3825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4" idx="2"/>
          </p:cNvCxnSpPr>
          <p:nvPr/>
        </p:nvCxnSpPr>
        <p:spPr>
          <a:xfrm>
            <a:off x="3338052" y="3046456"/>
            <a:ext cx="617363" cy="3604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4" idx="2"/>
            <a:endCxn id="19" idx="1"/>
          </p:cNvCxnSpPr>
          <p:nvPr/>
        </p:nvCxnSpPr>
        <p:spPr>
          <a:xfrm>
            <a:off x="3338052" y="3046456"/>
            <a:ext cx="1874482" cy="516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7" idx="2"/>
            <a:endCxn id="20" idx="0"/>
          </p:cNvCxnSpPr>
          <p:nvPr/>
        </p:nvCxnSpPr>
        <p:spPr>
          <a:xfrm flipH="1">
            <a:off x="2303762" y="3698167"/>
            <a:ext cx="146121" cy="1583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8" idx="2"/>
            <a:endCxn id="22" idx="0"/>
          </p:cNvCxnSpPr>
          <p:nvPr/>
        </p:nvCxnSpPr>
        <p:spPr>
          <a:xfrm>
            <a:off x="4007346" y="3707993"/>
            <a:ext cx="1235" cy="4410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9" idx="2"/>
            <a:endCxn id="23" idx="0"/>
          </p:cNvCxnSpPr>
          <p:nvPr/>
        </p:nvCxnSpPr>
        <p:spPr>
          <a:xfrm>
            <a:off x="5605883" y="3697360"/>
            <a:ext cx="378" cy="4144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240410" y="2347862"/>
            <a:ext cx="1130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</a:pPr>
            <a:r>
              <a:rPr lang="en-US" altLang="ko-KR" dirty="0"/>
              <a:t>External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1873864" y="5161692"/>
            <a:ext cx="1037765" cy="397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err="1">
                <a:solidFill>
                  <a:schemeClr val="tx1"/>
                </a:solidFill>
                <a:latin typeface="+mn-lt"/>
                <a:ea typeface="+mn-ea"/>
              </a:rPr>
              <a:t>ConfigMap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3030062" y="5161691"/>
            <a:ext cx="703151" cy="397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Security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825993" y="5161692"/>
            <a:ext cx="703151" cy="397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DNS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4634300" y="5161692"/>
            <a:ext cx="1252568" cy="397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</a:rPr>
              <a:t>Persistent Volume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7" name="순서도: 종속 처리 36"/>
          <p:cNvSpPr/>
          <p:nvPr/>
        </p:nvSpPr>
        <p:spPr bwMode="auto">
          <a:xfrm>
            <a:off x="2864737" y="1640009"/>
            <a:ext cx="936871" cy="359609"/>
          </a:xfrm>
          <a:prstGeom prst="flowChartPredefinedProcess">
            <a:avLst/>
          </a:prstGeom>
          <a:solidFill>
            <a:schemeClr val="bg1">
              <a:lumMod val="95000"/>
              <a:alpha val="2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  <a:latin typeface="+mn-lt"/>
                <a:ea typeface="+mn-ea"/>
              </a:rPr>
              <a:t>Request</a:t>
            </a:r>
            <a:endParaRPr lang="ko-KR" altLang="en-US" sz="105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38" name="직선 연결선 37"/>
          <p:cNvCxnSpPr>
            <a:stCxn id="11" idx="2"/>
            <a:endCxn id="33" idx="0"/>
          </p:cNvCxnSpPr>
          <p:nvPr/>
        </p:nvCxnSpPr>
        <p:spPr>
          <a:xfrm flipH="1">
            <a:off x="2392747" y="4981671"/>
            <a:ext cx="57136" cy="1800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11" idx="2"/>
            <a:endCxn id="34" idx="0"/>
          </p:cNvCxnSpPr>
          <p:nvPr/>
        </p:nvCxnSpPr>
        <p:spPr>
          <a:xfrm>
            <a:off x="2449883" y="4981671"/>
            <a:ext cx="931755" cy="1800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2" idx="2"/>
            <a:endCxn id="35" idx="0"/>
          </p:cNvCxnSpPr>
          <p:nvPr/>
        </p:nvCxnSpPr>
        <p:spPr>
          <a:xfrm>
            <a:off x="4007346" y="4981671"/>
            <a:ext cx="170223" cy="1800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3" idx="2"/>
            <a:endCxn id="36" idx="0"/>
          </p:cNvCxnSpPr>
          <p:nvPr/>
        </p:nvCxnSpPr>
        <p:spPr>
          <a:xfrm flipH="1">
            <a:off x="5260584" y="4981671"/>
            <a:ext cx="366943" cy="1800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3" idx="2"/>
            <a:endCxn id="35" idx="0"/>
          </p:cNvCxnSpPr>
          <p:nvPr/>
        </p:nvCxnSpPr>
        <p:spPr>
          <a:xfrm flipH="1">
            <a:off x="4177569" y="4981671"/>
            <a:ext cx="1449958" cy="1800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34" idx="0"/>
          </p:cNvCxnSpPr>
          <p:nvPr/>
        </p:nvCxnSpPr>
        <p:spPr>
          <a:xfrm flipH="1">
            <a:off x="3381638" y="4981671"/>
            <a:ext cx="625707" cy="1800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2" idx="2"/>
            <a:endCxn id="36" idx="0"/>
          </p:cNvCxnSpPr>
          <p:nvPr/>
        </p:nvCxnSpPr>
        <p:spPr>
          <a:xfrm>
            <a:off x="4007346" y="4981671"/>
            <a:ext cx="1253238" cy="1800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원통 44"/>
          <p:cNvSpPr/>
          <p:nvPr/>
        </p:nvSpPr>
        <p:spPr bwMode="auto">
          <a:xfrm>
            <a:off x="4792192" y="5926776"/>
            <a:ext cx="933354" cy="360040"/>
          </a:xfrm>
          <a:prstGeom prst="can">
            <a:avLst/>
          </a:prstGeom>
          <a:solidFill>
            <a:schemeClr val="bg1">
              <a:lumMod val="95000"/>
              <a:alpha val="2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>
                <a:solidFill>
                  <a:schemeClr val="tx1"/>
                </a:solidFill>
              </a:rPr>
              <a:t>Storage</a:t>
            </a:r>
            <a:endParaRPr lang="ko-KR" altLang="en-US" sz="105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46" name="직선 연결선 45"/>
          <p:cNvCxnSpPr>
            <a:stCxn id="37" idx="2"/>
            <a:endCxn id="16" idx="0"/>
          </p:cNvCxnSpPr>
          <p:nvPr/>
        </p:nvCxnSpPr>
        <p:spPr>
          <a:xfrm>
            <a:off x="3333173" y="1999618"/>
            <a:ext cx="4879" cy="2817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6" idx="2"/>
            <a:endCxn id="45" idx="1"/>
          </p:cNvCxnSpPr>
          <p:nvPr/>
        </p:nvCxnSpPr>
        <p:spPr>
          <a:xfrm flipH="1">
            <a:off x="5258869" y="5559141"/>
            <a:ext cx="1715" cy="3676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64347" y="2300940"/>
            <a:ext cx="1462260" cy="295466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>
                <a:latin typeface="+mn-ea"/>
                <a:ea typeface="+mn-ea"/>
                <a:cs typeface="Tahoma" pitchFamily="34" charset="0"/>
              </a:rPr>
              <a:t>Load Balancer </a:t>
            </a:r>
            <a:r>
              <a:rPr lang="ko-KR" altLang="en-US" sz="1100" b="1" dirty="0">
                <a:latin typeface="+mn-ea"/>
                <a:ea typeface="+mn-ea"/>
                <a:cs typeface="Tahoma" pitchFamily="34" charset="0"/>
              </a:rPr>
              <a:t>역할</a:t>
            </a:r>
          </a:p>
        </p:txBody>
      </p:sp>
      <p:cxnSp>
        <p:nvCxnSpPr>
          <p:cNvPr id="49" name="직선 화살표 연결선 48"/>
          <p:cNvCxnSpPr>
            <a:stCxn id="14" idx="3"/>
            <a:endCxn id="48" idx="1"/>
          </p:cNvCxnSpPr>
          <p:nvPr/>
        </p:nvCxnSpPr>
        <p:spPr>
          <a:xfrm flipV="1">
            <a:off x="3731400" y="2448673"/>
            <a:ext cx="1032947" cy="4632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64347" y="1865117"/>
            <a:ext cx="1462260" cy="295466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latin typeface="+mn-ea"/>
                <a:ea typeface="+mn-ea"/>
                <a:cs typeface="Tahoma" pitchFamily="34" charset="0"/>
              </a:rPr>
              <a:t>In/Out Security</a:t>
            </a:r>
            <a:endParaRPr lang="ko-KR" altLang="en-US" sz="1100" b="1" dirty="0">
              <a:latin typeface="+mn-ea"/>
              <a:ea typeface="+mn-ea"/>
              <a:cs typeface="Tahoma" pitchFamily="34" charset="0"/>
            </a:endParaRPr>
          </a:p>
        </p:txBody>
      </p:sp>
      <p:cxnSp>
        <p:nvCxnSpPr>
          <p:cNvPr id="51" name="직선 화살표 연결선 50"/>
          <p:cNvCxnSpPr>
            <a:stCxn id="16" idx="3"/>
            <a:endCxn id="50" idx="1"/>
          </p:cNvCxnSpPr>
          <p:nvPr/>
        </p:nvCxnSpPr>
        <p:spPr>
          <a:xfrm flipV="1">
            <a:off x="3731400" y="2012850"/>
            <a:ext cx="1032947" cy="4031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 bwMode="auto">
          <a:xfrm>
            <a:off x="1237228" y="6163988"/>
            <a:ext cx="199843" cy="1650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05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01902" y="6105868"/>
            <a:ext cx="1431802" cy="275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100" b="0" kern="0" dirty="0">
                <a:latin typeface="맑은 고딕"/>
                <a:ea typeface="맑은 고딕"/>
                <a:cs typeface="Tahoma" panose="020B0604030504040204" pitchFamily="34" charset="0"/>
              </a:rPr>
              <a:t>Kubernetes Objects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389278" y="2728705"/>
            <a:ext cx="1358064" cy="275460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latin typeface="+mn-ea"/>
                <a:cs typeface="Tahoma" pitchFamily="34" charset="0"/>
              </a:rPr>
              <a:t>Service Discovery</a:t>
            </a:r>
            <a:endParaRPr lang="ko-KR" altLang="en-US" sz="1100" b="1" dirty="0">
              <a:latin typeface="+mn-ea"/>
              <a:ea typeface="+mn-ea"/>
              <a:cs typeface="Tahoma" pitchFamily="34" charset="0"/>
            </a:endParaRPr>
          </a:p>
        </p:txBody>
      </p:sp>
      <p:cxnSp>
        <p:nvCxnSpPr>
          <p:cNvPr id="55" name="직선 화살표 연결선 54"/>
          <p:cNvCxnSpPr>
            <a:stCxn id="24" idx="3"/>
            <a:endCxn id="54" idx="1"/>
          </p:cNvCxnSpPr>
          <p:nvPr/>
        </p:nvCxnSpPr>
        <p:spPr>
          <a:xfrm flipV="1">
            <a:off x="5436818" y="2866435"/>
            <a:ext cx="1952460" cy="2561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9278" y="3156253"/>
            <a:ext cx="1731564" cy="295466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latin typeface="+mn-ea"/>
                <a:cs typeface="Tahoma" pitchFamily="34" charset="0"/>
              </a:rPr>
              <a:t>Replication (Scale-Out)</a:t>
            </a:r>
            <a:endParaRPr lang="ko-KR" altLang="en-US" sz="1100" b="1" dirty="0">
              <a:latin typeface="+mn-ea"/>
              <a:ea typeface="+mn-ea"/>
              <a:cs typeface="Tahoma" pitchFamily="34" charset="0"/>
            </a:endParaRPr>
          </a:p>
        </p:txBody>
      </p:sp>
      <p:cxnSp>
        <p:nvCxnSpPr>
          <p:cNvPr id="57" name="직선 화살표 연결선 56"/>
          <p:cNvCxnSpPr>
            <a:stCxn id="24" idx="3"/>
            <a:endCxn id="56" idx="1"/>
          </p:cNvCxnSpPr>
          <p:nvPr/>
        </p:nvCxnSpPr>
        <p:spPr>
          <a:xfrm>
            <a:off x="5436818" y="3122592"/>
            <a:ext cx="1952460" cy="1813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345587" y="5522619"/>
            <a:ext cx="2359941" cy="295466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latin typeface="+mn-ea"/>
                <a:cs typeface="Tahoma" pitchFamily="34" charset="0"/>
              </a:rPr>
              <a:t>Persistent (Session, </a:t>
            </a:r>
            <a:r>
              <a:rPr lang="en-US" altLang="ko-KR" sz="1100" b="1" dirty="0" err="1">
                <a:latin typeface="+mn-ea"/>
                <a:cs typeface="Tahoma" pitchFamily="34" charset="0"/>
              </a:rPr>
              <a:t>Config</a:t>
            </a:r>
            <a:r>
              <a:rPr lang="en-US" altLang="ko-KR" sz="1100" b="1" dirty="0">
                <a:latin typeface="+mn-ea"/>
                <a:cs typeface="Tahoma" pitchFamily="34" charset="0"/>
              </a:rPr>
              <a:t>) </a:t>
            </a:r>
            <a:r>
              <a:rPr lang="en-US" altLang="ko-KR" sz="1100" b="1" dirty="0" err="1">
                <a:latin typeface="+mn-ea"/>
                <a:cs typeface="Tahoma" pitchFamily="34" charset="0"/>
              </a:rPr>
              <a:t>분리</a:t>
            </a:r>
            <a:endParaRPr lang="ko-KR" altLang="en-US" sz="1100" b="1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45588" y="4902536"/>
            <a:ext cx="2280578" cy="498598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latin typeface="+mn-ea"/>
                <a:cs typeface="Tahoma" pitchFamily="34" charset="0"/>
              </a:rPr>
              <a:t>PVC : Infra – one of appl. component</a:t>
            </a:r>
            <a:endParaRPr lang="ko-KR" altLang="en-US" sz="1100" b="1" dirty="0">
              <a:latin typeface="+mn-ea"/>
              <a:ea typeface="+mn-ea"/>
              <a:cs typeface="Tahoma" pitchFamily="34" charset="0"/>
            </a:endParaRPr>
          </a:p>
        </p:txBody>
      </p:sp>
      <p:cxnSp>
        <p:nvCxnSpPr>
          <p:cNvPr id="60" name="직선 화살표 연결선 59"/>
          <p:cNvCxnSpPr>
            <a:stCxn id="36" idx="3"/>
            <a:endCxn id="59" idx="1"/>
          </p:cNvCxnSpPr>
          <p:nvPr/>
        </p:nvCxnSpPr>
        <p:spPr>
          <a:xfrm flipV="1">
            <a:off x="5886868" y="5151835"/>
            <a:ext cx="1458720" cy="2085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3" idx="3"/>
            <a:endCxn id="58" idx="1"/>
          </p:cNvCxnSpPr>
          <p:nvPr/>
        </p:nvCxnSpPr>
        <p:spPr>
          <a:xfrm>
            <a:off x="2911629" y="5360417"/>
            <a:ext cx="4433958" cy="30993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 bwMode="auto">
          <a:xfrm>
            <a:off x="1252066" y="5616984"/>
            <a:ext cx="1037765" cy="2487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err="1">
                <a:solidFill>
                  <a:schemeClr val="tx1"/>
                </a:solidFill>
                <a:latin typeface="+mn-lt"/>
                <a:ea typeface="+mn-ea"/>
              </a:rPr>
              <a:t>CAdvisor</a:t>
            </a:r>
            <a:endParaRPr lang="ko-KR" altLang="en-US" sz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3" name="원통 62"/>
          <p:cNvSpPr/>
          <p:nvPr/>
        </p:nvSpPr>
        <p:spPr>
          <a:xfrm>
            <a:off x="388783" y="4246498"/>
            <a:ext cx="592540" cy="481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ko-KR" sz="1100" dirty="0">
                <a:solidFill>
                  <a:schemeClr val="tx1"/>
                </a:solidFill>
              </a:rPr>
              <a:t>Metric</a:t>
            </a:r>
            <a:endParaRPr kumimoji="1"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 63"/>
          <p:cNvCxnSpPr>
            <a:stCxn id="62" idx="1"/>
            <a:endCxn id="63" idx="3"/>
          </p:cNvCxnSpPr>
          <p:nvPr/>
        </p:nvCxnSpPr>
        <p:spPr>
          <a:xfrm rot="10800000">
            <a:off x="685054" y="4727505"/>
            <a:ext cx="567013" cy="10138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18112" y="5148284"/>
            <a:ext cx="823754" cy="1820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b="1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88783" y="3654132"/>
            <a:ext cx="569289" cy="404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Dash</a:t>
            </a:r>
            <a:endParaRPr kumimoji="1"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3" idx="1"/>
            <a:endCxn id="66" idx="2"/>
          </p:cNvCxnSpPr>
          <p:nvPr/>
        </p:nvCxnSpPr>
        <p:spPr>
          <a:xfrm flipH="1" flipV="1">
            <a:off x="673428" y="4058959"/>
            <a:ext cx="11625" cy="18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4" y="2752560"/>
            <a:ext cx="484153" cy="484153"/>
          </a:xfrm>
          <a:prstGeom prst="rect">
            <a:avLst/>
          </a:prstGeom>
        </p:spPr>
      </p:pic>
      <p:cxnSp>
        <p:nvCxnSpPr>
          <p:cNvPr id="69" name="직선 화살표 연결선 68"/>
          <p:cNvCxnSpPr>
            <a:stCxn id="66" idx="0"/>
            <a:endCxn id="68" idx="2"/>
          </p:cNvCxnSpPr>
          <p:nvPr/>
        </p:nvCxnSpPr>
        <p:spPr>
          <a:xfrm flipH="1" flipV="1">
            <a:off x="673041" y="3236713"/>
            <a:ext cx="387" cy="41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501401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CICD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설정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29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A9769F-5F60-894D-904B-77450EB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B718FA5-7C54-344E-8545-41A4C214AFEB}"/>
              </a:ext>
            </a:extLst>
          </p:cNvPr>
          <p:cNvGrpSpPr/>
          <p:nvPr/>
        </p:nvGrpSpPr>
        <p:grpSpPr>
          <a:xfrm>
            <a:off x="4781550" y="914437"/>
            <a:ext cx="4646613" cy="5521325"/>
            <a:chOff x="4781550" y="914400"/>
            <a:chExt cx="4646613" cy="5318125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826D398E-3E51-C84E-A41A-AF8BE85E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0" y="914400"/>
              <a:ext cx="1162050" cy="531812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9999"/>
              </a:schemeClr>
            </a:solidFill>
            <a:ln>
              <a:noFill/>
            </a:ln>
          </p:spPr>
          <p:txBody>
            <a:bodyPr lIns="67997" tIns="169992" rIns="0" bIns="0" anchor="ctr"/>
            <a:lstStyle/>
            <a:p>
              <a:pPr marL="502476" indent="-502476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Font typeface="HY헤드라인M" pitchFamily="18" charset="-127"/>
                <a:buAutoNum type="romanUcPeriod"/>
                <a:defRPr/>
              </a:pPr>
              <a:endParaRPr lang="ko-KR" altLang="en-US" b="1" dirty="0">
                <a:latin typeface="+mn-ea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13BB1542-164B-974D-8084-AC64EAF4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1092200"/>
              <a:ext cx="4241800" cy="4972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203990" tIns="46800" rIns="0" bIns="90000" anchor="t"/>
            <a:lstStyle/>
            <a:p>
              <a:pPr>
                <a:lnSpc>
                  <a:spcPct val="150000"/>
                </a:lnSpc>
                <a:spcBef>
                  <a:spcPts val="1039"/>
                </a:spcBef>
                <a:defRPr/>
              </a:pPr>
              <a:endParaRPr lang="en-US" altLang="ko-KR" b="1" dirty="0">
                <a:latin typeface="+mn-ea"/>
              </a:endParaRPr>
            </a:p>
            <a:p>
              <a:pPr marL="342900" indent="-342900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Create Harbor Project</a:t>
              </a:r>
              <a:endParaRPr kumimoji="1" lang="ko-KR" altLang="en-US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1208" indent="-341208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Create Kubernetes Secret</a:t>
              </a:r>
              <a:endParaRPr kumimoji="1" lang="ko-KR" altLang="en-US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1208" indent="-341208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Set up SCM</a:t>
              </a:r>
              <a:endParaRPr kumimoji="1" lang="ko-KR" altLang="en-US" sz="1400" b="1" dirty="0">
                <a:latin typeface="+mn-ea"/>
                <a:cs typeface="Times New Roman" panose="02020603050405020304" pitchFamily="18" charset="0"/>
              </a:endParaRPr>
            </a:p>
            <a:p>
              <a:pPr marL="341208" indent="-341208">
                <a:spcBef>
                  <a:spcPts val="1039"/>
                </a:spcBef>
                <a:buFont typeface="+mj-lt"/>
                <a:buAutoNum type="arabicPeriod"/>
                <a:defRPr/>
              </a:pPr>
              <a:r>
                <a:rPr kumimoji="1" lang="en-US" altLang="ko-KR" sz="1400" b="1" dirty="0">
                  <a:latin typeface="+mn-ea"/>
                  <a:cs typeface="Times New Roman" panose="02020603050405020304" pitchFamily="18" charset="0"/>
                </a:rPr>
                <a:t>Set up Jenkins</a:t>
              </a:r>
              <a:endParaRPr kumimoji="1" lang="ko-KR" altLang="en-US" sz="1400" b="1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3">
            <a:extLst>
              <a:ext uri="{FF2B5EF4-FFF2-40B4-BE49-F238E27FC236}">
                <a16:creationId xmlns:a16="http://schemas.microsoft.com/office/drawing/2014/main" id="{E62264FD-A4D1-DD4A-B756-7813C8EB4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9" y="947738"/>
            <a:ext cx="4307426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 anchor="ctr"/>
          <a:lstStyle>
            <a:lvl1pPr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r" latinLnBrk="0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r>
              <a:rPr kumimoji="1" lang="en-US" altLang="ko-KR" sz="2400" dirty="0">
                <a:latin typeface="+mn-ea"/>
                <a:cs typeface="Times New Roman" panose="02020603050405020304" pitchFamily="18" charset="0"/>
              </a:rPr>
              <a:t>II. CI/CD </a:t>
            </a:r>
            <a:r>
              <a:rPr kumimoji="1" lang="ko-KR" altLang="en-US" sz="2400" dirty="0">
                <a:latin typeface="+mn-ea"/>
                <a:cs typeface="Times New Roman" panose="02020603050405020304" pitchFamily="18" charset="0"/>
              </a:rPr>
              <a:t>설정</a:t>
            </a:r>
            <a:endParaRPr kumimoji="1" lang="en-US" altLang="ko-KR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576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>
          <a:defRPr sz="1200" dirty="0" smtClean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41072</TotalTime>
  <Words>2259</Words>
  <Application>Microsoft Macintosh PowerPoint</Application>
  <PresentationFormat>A4 용지(210x297mm)</PresentationFormat>
  <Paragraphs>421</Paragraphs>
  <Slides>59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HY견고딕</vt:lpstr>
      <vt:lpstr>HY헤드라인M</vt:lpstr>
      <vt:lpstr>KoPub돋움체 Bold</vt:lpstr>
      <vt:lpstr>KoPub돋움체 Medium</vt:lpstr>
      <vt:lpstr>맑은 고딕</vt:lpstr>
      <vt:lpstr>Arial</vt:lpstr>
      <vt:lpstr>Arial Black</vt:lpstr>
      <vt:lpstr>Calibri</vt:lpstr>
      <vt:lpstr>Cambria</vt:lpstr>
      <vt:lpstr>Consolas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들어가며</vt:lpstr>
      <vt:lpstr>Problems/Solution</vt:lpstr>
      <vt:lpstr>Deploy Strategies</vt:lpstr>
      <vt:lpstr>Appl. 기동 모습</vt:lpstr>
      <vt:lpstr>PowerPoint 프레젠테이션</vt:lpstr>
      <vt:lpstr>Table of Contents</vt:lpstr>
      <vt:lpstr>1. Create Harbor Project</vt:lpstr>
      <vt:lpstr>1. Create Harbor Project</vt:lpstr>
      <vt:lpstr>1. Create Harbor Project</vt:lpstr>
      <vt:lpstr>2. Create Kubernetes Secret</vt:lpstr>
      <vt:lpstr>2. Create Kubernetes Secret</vt:lpstr>
      <vt:lpstr>3. Setup SCM</vt:lpstr>
      <vt:lpstr>3. Setup SCM</vt:lpstr>
      <vt:lpstr>3. Setup SCM</vt:lpstr>
      <vt:lpstr>3. Setup SCM</vt:lpstr>
      <vt:lpstr>4. Set up Jenkins</vt:lpstr>
      <vt:lpstr>4. Set up Jenkins</vt:lpstr>
      <vt:lpstr>4. Set up Jenkins</vt:lpstr>
      <vt:lpstr>4. Set up Jenkins</vt:lpstr>
      <vt:lpstr>4. Set up Jenkins</vt:lpstr>
      <vt:lpstr>PowerPoint 프레젠테이션</vt:lpstr>
      <vt:lpstr>Table of Contents</vt:lpstr>
      <vt:lpstr>1. Get Sample Applicaion Source</vt:lpstr>
      <vt:lpstr>1. Get Sample Applicaion Source</vt:lpstr>
      <vt:lpstr>1. Get Sample Applicaion Source</vt:lpstr>
      <vt:lpstr>1. Get Sample Applicaion Source</vt:lpstr>
      <vt:lpstr>2-1. Development pipeline</vt:lpstr>
      <vt:lpstr>2-1. Development pipeline</vt:lpstr>
      <vt:lpstr>2-1. Development pipeline</vt:lpstr>
      <vt:lpstr>2-2. Script 작성법</vt:lpstr>
      <vt:lpstr>2-2. Script 작성법</vt:lpstr>
      <vt:lpstr>2-2. Script 작성법</vt:lpstr>
      <vt:lpstr>2-2. Script 작성법</vt:lpstr>
      <vt:lpstr>2-2. Script 작성법</vt:lpstr>
      <vt:lpstr>2-2. Script 작성법</vt:lpstr>
      <vt:lpstr>2-3. 배포 실행 및 확인</vt:lpstr>
      <vt:lpstr>2-3. 배포 실행 및 확인</vt:lpstr>
      <vt:lpstr>PowerPoint 프레젠테이션</vt:lpstr>
      <vt:lpstr>Table of Contents</vt:lpstr>
      <vt:lpstr>1. Deployment 수정</vt:lpstr>
      <vt:lpstr>2. Pipeline 작성</vt:lpstr>
      <vt:lpstr>2. Pipeline 작성</vt:lpstr>
      <vt:lpstr>2. Pipeline 작성</vt:lpstr>
      <vt:lpstr>3. 소스변경</vt:lpstr>
      <vt:lpstr>4. Rolling update 실행</vt:lpstr>
      <vt:lpstr>4. Rolling update 실행</vt:lpstr>
      <vt:lpstr>PowerPoint 프레젠테이션</vt:lpstr>
      <vt:lpstr>Table of Contents</vt:lpstr>
      <vt:lpstr>1. Pipeline 변경 사항</vt:lpstr>
      <vt:lpstr>2. 고도화된 배포 전략</vt:lpstr>
      <vt:lpstr>3. 기타 – awesome-shopping 실습 코드의 CI/CD 형상</vt:lpstr>
      <vt:lpstr>[참고] awesome-shopping 개발/설계 Repository 구조</vt:lpstr>
      <vt:lpstr>[참고] awesome-shopping pipeline 단계별 내용</vt:lpstr>
      <vt:lpstr>[참고] awesome-shopping pipeline 등록</vt:lpstr>
      <vt:lpstr>3. 기타 – Argo CD</vt:lpstr>
      <vt:lpstr>E.N.D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조현상(CHO HYUN SANG)/Cloud그룹/SK</cp:lastModifiedBy>
  <cp:revision>2461</cp:revision>
  <cp:lastPrinted>2018-03-05T04:38:36Z</cp:lastPrinted>
  <dcterms:created xsi:type="dcterms:W3CDTF">2016-04-26T12:06:32Z</dcterms:created>
  <dcterms:modified xsi:type="dcterms:W3CDTF">2021-05-09T12:00:30Z</dcterms:modified>
</cp:coreProperties>
</file>